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notesMasterIdLst>
    <p:notesMasterId r:id="rId51"/>
  </p:notesMasterIdLst>
  <p:handoutMasterIdLst>
    <p:handoutMasterId r:id="rId52"/>
  </p:handout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64" r:id="rId21"/>
    <p:sldId id="266" r:id="rId22"/>
    <p:sldId id="267" r:id="rId23"/>
    <p:sldId id="268" r:id="rId24"/>
    <p:sldId id="269" r:id="rId25"/>
    <p:sldId id="270" r:id="rId26"/>
    <p:sldId id="271" r:id="rId27"/>
    <p:sldId id="341" r:id="rId28"/>
    <p:sldId id="344" r:id="rId29"/>
    <p:sldId id="345" r:id="rId30"/>
    <p:sldId id="346" r:id="rId31"/>
    <p:sldId id="347" r:id="rId32"/>
    <p:sldId id="353" r:id="rId33"/>
    <p:sldId id="354" r:id="rId34"/>
    <p:sldId id="355" r:id="rId35"/>
    <p:sldId id="356" r:id="rId36"/>
    <p:sldId id="338" r:id="rId37"/>
    <p:sldId id="339" r:id="rId38"/>
    <p:sldId id="336" r:id="rId39"/>
    <p:sldId id="337" r:id="rId40"/>
    <p:sldId id="340" r:id="rId41"/>
    <p:sldId id="342" r:id="rId42"/>
    <p:sldId id="343" r:id="rId43"/>
    <p:sldId id="357" r:id="rId44"/>
    <p:sldId id="348" r:id="rId45"/>
    <p:sldId id="351" r:id="rId46"/>
    <p:sldId id="349" r:id="rId47"/>
    <p:sldId id="350" r:id="rId48"/>
    <p:sldId id="330" r:id="rId49"/>
    <p:sldId id="352" r:id="rId50"/>
  </p:sldIdLst>
  <p:sldSz cx="12192000" cy="6858000"/>
  <p:notesSz cx="7010400" cy="92964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Myriad Pro" panose="020B0503030403020204" charset="0"/>
      <p:regular r:id="rId57"/>
      <p:bold r:id="rId58"/>
      <p:italic r:id="rId59"/>
      <p:boldItalic r:id="rId60"/>
    </p:embeddedFont>
    <p:embeddedFont>
      <p:font typeface="Times" panose="02020603050405020304" pitchFamily="18" charset="0"/>
      <p:regular r:id="rId61"/>
      <p:bold r:id="rId62"/>
      <p:italic r:id="rId63"/>
      <p:boldItalic r:id="rId64"/>
    </p:embeddedFont>
    <p:embeddedFont>
      <p:font typeface="Trebuchet MS" panose="020B0603020202020204" pitchFamily="34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213"/>
    <a:srgbClr val="006633"/>
    <a:srgbClr val="1E6238"/>
    <a:srgbClr val="0000FF"/>
    <a:srgbClr val="BCD631"/>
    <a:srgbClr val="4D4D4D"/>
    <a:srgbClr val="5F5F5F"/>
    <a:srgbClr val="777777"/>
    <a:srgbClr val="96969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8" autoAdjust="0"/>
    <p:restoredTop sz="94471" autoAdjust="0"/>
  </p:normalViewPr>
  <p:slideViewPr>
    <p:cSldViewPr>
      <p:cViewPr varScale="1">
        <p:scale>
          <a:sx n="83" d="100"/>
          <a:sy n="83" d="100"/>
        </p:scale>
        <p:origin x="42" y="34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BC7B7-D127-4B6A-BEE1-59787DF40632}" type="datetimeFigureOut">
              <a:rPr lang="en-US" smtClean="0">
                <a:latin typeface="Myriad Pro" panose="020B0503030403020204" pitchFamily="34" charset="0"/>
              </a:rPr>
              <a:t>1/22/2019</a:t>
            </a:fld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86BEB-068F-443D-BBD5-490F983BBA07}" type="slidenum">
              <a:rPr lang="en-US" smtClean="0">
                <a:latin typeface="Myriad Pro" panose="020B0503030403020204" pitchFamily="34" charset="0"/>
              </a:rPr>
              <a:t>‹#›</a:t>
            </a:fld>
            <a:endParaRPr lang="en-US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1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Myriad Pro" panose="020B0503030403020204" pitchFamily="34" charset="0"/>
              </a:defRPr>
            </a:lvl1pPr>
          </a:lstStyle>
          <a:p>
            <a:fld id="{8FD123B3-6A72-4B46-AB75-7701382B6846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Myriad Pro" panose="020B0503030403020204" pitchFamily="34" charset="0"/>
              </a:defRPr>
            </a:lvl1pPr>
          </a:lstStyle>
          <a:p>
            <a:fld id="{F64AA17A-3FC2-48AC-8735-D4AC48AEA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8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7036DE48-8336-41B8-8F1D-B9F4FB292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2318D78E-5E4F-45D7-89BE-C59020D0AE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213571EA-F5CA-4D9A-85E8-83F736B3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6223ADC-C2F1-47DB-BAFF-E64046977334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2208CCBC-B9F2-4791-8FB1-C6E0083E97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94E0B7C4-8C9A-40D1-9859-074C5B4C5D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B0305830-E1B0-4707-949A-DC87CE75A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54DD253-A16C-419A-9A95-378AD6D0471B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27" b="19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6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43000"/>
            <a:ext cx="7315200" cy="3733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4986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316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65655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Card w/ Cred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10943" cy="6858000"/>
          </a:xfrm>
          <a:prstGeom prst="rect">
            <a:avLst/>
          </a:prstGeom>
          <a:solidFill>
            <a:srgbClr val="1E623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Myriad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0" y="2971800"/>
            <a:ext cx="5283200" cy="2514600"/>
          </a:xfrm>
        </p:spPr>
        <p:txBody>
          <a:bodyPr anchor="b" anchorCtr="0">
            <a:normAutofit/>
          </a:bodyPr>
          <a:lstStyle>
            <a:lvl1pPr algn="l"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0450285" cy="6858000"/>
          </a:xfrm>
          <a:prstGeom prst="rect">
            <a:avLst/>
          </a:prstGeom>
        </p:spPr>
      </p:pic>
      <p:sp>
        <p:nvSpPr>
          <p:cNvPr id="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406400" y="304800"/>
            <a:ext cx="4470400" cy="5334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553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F983D-816C-424E-B1B4-8F90B3AF74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064676-104B-4CA4-A509-A09057B2B4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7EBCC-CEE1-4F76-8435-B479F6A7AF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FB8795-6A10-460C-B2F0-FC4C919047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77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00" b="17500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1" r="4695" b="32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48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69" b="18301"/>
          <a:stretch/>
        </p:blipFill>
        <p:spPr>
          <a:xfrm>
            <a:off x="0" y="3"/>
            <a:ext cx="12192000" cy="68579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6871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" t="3333" b="21670"/>
          <a:stretch/>
        </p:blipFill>
        <p:spPr>
          <a:xfrm>
            <a:off x="-12699" y="0"/>
            <a:ext cx="1217549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1" y="6132723"/>
            <a:ext cx="2328441" cy="7522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1CB7-3007-D847-89DB-429D49482FD0}" type="datetimeFigureOut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5890260"/>
            <a:ext cx="3566160" cy="89154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1982451" cy="285273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1" y="2514602"/>
            <a:ext cx="9226549" cy="20478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6"/>
            <a:ext cx="8718549" cy="439737"/>
          </a:xfrm>
          <a:effectLst>
            <a:outerShdw blurRad="50800" dist="25400" dir="195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2400">
                <a:solidFill>
                  <a:srgbClr val="F9D21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ng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2"/>
            <a:ext cx="10515600" cy="5033963"/>
          </a:xfrm>
          <a:effec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5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Doub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373" t="-6"/>
          <a:stretch/>
        </p:blipFill>
        <p:spPr>
          <a:xfrm>
            <a:off x="0" y="365126"/>
            <a:ext cx="12090400" cy="1158875"/>
          </a:xfrm>
          <a:prstGeom prst="rect">
            <a:avLst/>
          </a:prstGeom>
          <a:noFill/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73602"/>
            <a:ext cx="10515600" cy="109273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90801"/>
            <a:ext cx="10515600" cy="3586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1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1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8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5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"/>
          <a:stretch/>
        </p:blipFill>
        <p:spPr>
          <a:xfrm>
            <a:off x="0" y="365126"/>
            <a:ext cx="11982451" cy="625475"/>
          </a:xfrm>
          <a:prstGeom prst="rect">
            <a:avLst/>
          </a:prstGeom>
          <a:noFill/>
          <a:effectLst/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5475"/>
          </a:xfrm>
          <a:effectLst>
            <a:outerShdw blurRad="50800" dist="38100" dir="19500000" algn="b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>
              <a:defRPr sz="3600">
                <a:solidFill>
                  <a:srgbClr val="F9D2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2"/>
            <a:ext cx="5386917" cy="8032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E623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7"/>
            <a:ext cx="5386917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371602"/>
            <a:ext cx="5389033" cy="8032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E623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7"/>
            <a:ext cx="5389033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01" y="6105734"/>
            <a:ext cx="2328441" cy="752266"/>
          </a:xfrm>
          <a:prstGeom prst="rect">
            <a:avLst/>
          </a:prstGeom>
          <a:effectLst/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400" y="6392327"/>
            <a:ext cx="1320800" cy="365125"/>
          </a:xfrm>
          <a:effectLst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1" y="0"/>
            <a:ext cx="2328441" cy="7522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379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03A31CB7-3007-D847-89DB-429D49482FD0}" type="datetimeFigureOut">
              <a:rPr lang="en-US" smtClean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pitchFamily="34" charset="0"/>
              </a:defRPr>
            </a:lvl1pPr>
          </a:lstStyle>
          <a:p>
            <a:fld id="{46B8AF4F-5D98-A547-883D-E745E50127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0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5" r:id="rId2"/>
    <p:sldLayoutId id="2147483711" r:id="rId3"/>
    <p:sldLayoutId id="2147483709" r:id="rId4"/>
    <p:sldLayoutId id="2147483710" r:id="rId5"/>
    <p:sldLayoutId id="2147483692" r:id="rId6"/>
    <p:sldLayoutId id="2147483702" r:id="rId7"/>
    <p:sldLayoutId id="2147483684" r:id="rId8"/>
    <p:sldLayoutId id="2147483685" r:id="rId9"/>
    <p:sldLayoutId id="2147483688" r:id="rId10"/>
    <p:sldLayoutId id="2147483686" r:id="rId11"/>
    <p:sldLayoutId id="2147483689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yriad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6633"/>
          </a:solidFill>
          <a:latin typeface="Myriad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2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and Statistical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4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05D21F-9577-42A6-96B7-3493DBFDA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Visualize? </a:t>
            </a:r>
          </a:p>
          <a:p>
            <a:r>
              <a:rPr lang="en-US" dirty="0"/>
              <a:t>To inform people: </a:t>
            </a:r>
            <a:r>
              <a:rPr lang="en-US" b="1" dirty="0"/>
              <a:t>Communication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How is X ahead in the election polls? </a:t>
            </a:r>
          </a:p>
          <a:p>
            <a:r>
              <a:rPr lang="en-US" dirty="0"/>
              <a:t>When questions are not well deﬁned: </a:t>
            </a:r>
            <a:r>
              <a:rPr lang="en-US" b="1" dirty="0"/>
              <a:t>Exploration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What is the structure of a terrorist network? </a:t>
            </a:r>
          </a:p>
          <a:p>
            <a:pPr lvl="1"/>
            <a:r>
              <a:rPr lang="en-US" dirty="0"/>
              <a:t>Which drug can help patient X?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98EB58-6B11-43B4-8969-AFB6DEAF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56268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E0FF48-388C-4FFB-B80C-1235C28ADA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31150" r="2359"/>
          <a:stretch/>
        </p:blipFill>
        <p:spPr>
          <a:xfrm>
            <a:off x="522607" y="2362200"/>
            <a:ext cx="4746902" cy="22098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975338A-101A-4DC0-B83B-5AB744872B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93" y="1007534"/>
            <a:ext cx="3968882" cy="44958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6EFED5-01A8-4870-93D5-3A384B5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 of Visualization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2036233-50C7-4318-9533-4E6FCCAA921F}"/>
              </a:ext>
            </a:extLst>
          </p:cNvPr>
          <p:cNvSpPr/>
          <p:nvPr/>
        </p:nvSpPr>
        <p:spPr>
          <a:xfrm>
            <a:off x="152400" y="5791200"/>
            <a:ext cx="11811000" cy="228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65205-DD09-45BC-A6B9-8115FC3EB4C3}"/>
              </a:ext>
            </a:extLst>
          </p:cNvPr>
          <p:cNvSpPr txBox="1"/>
          <p:nvPr/>
        </p:nvSpPr>
        <p:spPr>
          <a:xfrm>
            <a:off x="381000" y="5453601"/>
            <a:ext cx="205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Exploration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739FF-B624-4A20-B45C-7D1E57236F41}"/>
              </a:ext>
            </a:extLst>
          </p:cNvPr>
          <p:cNvSpPr txBox="1"/>
          <p:nvPr/>
        </p:nvSpPr>
        <p:spPr>
          <a:xfrm>
            <a:off x="9862075" y="5481602"/>
            <a:ext cx="205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7FE87-87BC-403C-B92A-638F0576A74D}"/>
              </a:ext>
            </a:extLst>
          </p:cNvPr>
          <p:cNvSpPr txBox="1"/>
          <p:nvPr/>
        </p:nvSpPr>
        <p:spPr>
          <a:xfrm>
            <a:off x="5028600" y="5499268"/>
            <a:ext cx="205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Confirmation</a:t>
            </a:r>
          </a:p>
        </p:txBody>
      </p:sp>
    </p:spTree>
    <p:extLst>
      <p:ext uri="{BB962C8B-B14F-4D97-AF65-F5344CB8AC3E}">
        <p14:creationId xmlns:p14="http://schemas.microsoft.com/office/powerpoint/2010/main" val="410907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DDC15D0-CC1E-4252-92C3-42708F14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Communication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6755A0D-4321-489B-9DCC-EE07849D6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701" y="1143000"/>
            <a:ext cx="8574597" cy="50339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E8166F-A100-4422-BA10-330BC0BD33E2}"/>
              </a:ext>
            </a:extLst>
          </p:cNvPr>
          <p:cNvSpPr/>
          <p:nvPr/>
        </p:nvSpPr>
        <p:spPr>
          <a:xfrm>
            <a:off x="4572000" y="61876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https://www.nytimes.com/interactive/2014/10/19/upshot/peyton-manning-breaks-touchdown-passing-record.html</a:t>
            </a:r>
          </a:p>
        </p:txBody>
      </p:sp>
    </p:spTree>
    <p:extLst>
      <p:ext uri="{BB962C8B-B14F-4D97-AF65-F5344CB8AC3E}">
        <p14:creationId xmlns:p14="http://schemas.microsoft.com/office/powerpoint/2010/main" val="2963860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F8D0A-AF4C-457A-9A0F-34CD8E65D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159669"/>
            <a:ext cx="7143750" cy="50006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D7F2D0-0D69-4134-B270-AA5ADD25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BBCB4D-4D39-466F-87A2-A7CB5AD561A6}"/>
              </a:ext>
            </a:extLst>
          </p:cNvPr>
          <p:cNvSpPr/>
          <p:nvPr/>
        </p:nvSpPr>
        <p:spPr>
          <a:xfrm>
            <a:off x="4419600" y="6169708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https://www.ibm.com/blogs/research/2012/10/data-driven-healthcare-analytics-from-data-to-insight-for-individualized-care/</a:t>
            </a:r>
          </a:p>
        </p:txBody>
      </p:sp>
    </p:spTree>
    <p:extLst>
      <p:ext uri="{BB962C8B-B14F-4D97-AF65-F5344CB8AC3E}">
        <p14:creationId xmlns:p14="http://schemas.microsoft.com/office/powerpoint/2010/main" val="712280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68A2F-0215-4531-A2A8-2C10E14E7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Figures are </a:t>
            </a:r>
            <a:r>
              <a:rPr lang="en-US" dirty="0">
                <a:solidFill>
                  <a:schemeClr val="accent3"/>
                </a:solidFill>
              </a:rPr>
              <a:t>richer</a:t>
            </a:r>
            <a:r>
              <a:rPr lang="en-US" dirty="0"/>
              <a:t>; provide more information with less clutter and in less space. </a:t>
            </a:r>
          </a:p>
          <a:p>
            <a:r>
              <a:rPr lang="en-US" dirty="0"/>
              <a:t>Figures provide the gestalt effect: they give an overview; </a:t>
            </a:r>
            <a:r>
              <a:rPr lang="en-US" dirty="0">
                <a:solidFill>
                  <a:schemeClr val="accent3"/>
                </a:solidFill>
              </a:rPr>
              <a:t>make structure more visible</a:t>
            </a:r>
            <a:r>
              <a:rPr lang="en-US" dirty="0"/>
              <a:t>. </a:t>
            </a:r>
          </a:p>
          <a:p>
            <a:r>
              <a:rPr lang="en-US" dirty="0"/>
              <a:t>Figures are </a:t>
            </a:r>
            <a:r>
              <a:rPr lang="en-US" dirty="0">
                <a:solidFill>
                  <a:schemeClr val="accent3"/>
                </a:solidFill>
              </a:rPr>
              <a:t>more accessible</a:t>
            </a:r>
            <a:r>
              <a:rPr lang="en-US" dirty="0"/>
              <a:t>, easier to understand, </a:t>
            </a:r>
            <a:r>
              <a:rPr lang="en-US" dirty="0">
                <a:solidFill>
                  <a:schemeClr val="accent3"/>
                </a:solidFill>
              </a:rPr>
              <a:t>faster to grasp</a:t>
            </a:r>
            <a:r>
              <a:rPr lang="en-US" dirty="0"/>
              <a:t>, more comprehensible, </a:t>
            </a:r>
            <a:r>
              <a:rPr lang="en-US" dirty="0">
                <a:solidFill>
                  <a:schemeClr val="accent3"/>
                </a:solidFill>
              </a:rPr>
              <a:t>more memorable</a:t>
            </a:r>
            <a:r>
              <a:rPr lang="en-US" dirty="0"/>
              <a:t>, more fun, and less formal.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72FB60-515B-4550-B3A2-16EB87069C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64826"/>
            <a:ext cx="4800600" cy="390934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E7666C-ACC2-4F80-BD6E-D40DE3A9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918976-B55F-4429-B96B-EF1D15A56353}"/>
              </a:ext>
            </a:extLst>
          </p:cNvPr>
          <p:cNvSpPr/>
          <p:nvPr/>
        </p:nvSpPr>
        <p:spPr>
          <a:xfrm>
            <a:off x="4953000" y="6329366"/>
            <a:ext cx="5410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https://www.win.tue.nl/~vanwijk/infovis_springer.pdf</a:t>
            </a:r>
          </a:p>
        </p:txBody>
      </p:sp>
    </p:spTree>
    <p:extLst>
      <p:ext uri="{BB962C8B-B14F-4D97-AF65-F5344CB8AC3E}">
        <p14:creationId xmlns:p14="http://schemas.microsoft.com/office/powerpoint/2010/main" val="204832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610F20-A9F8-40EE-AC35-966801996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622" y="1143000"/>
            <a:ext cx="7420755" cy="50339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4A7197-F2D1-4095-AF11-1EF6B9F5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Matrix</a:t>
            </a:r>
          </a:p>
        </p:txBody>
      </p:sp>
    </p:spTree>
    <p:extLst>
      <p:ext uri="{BB962C8B-B14F-4D97-AF65-F5344CB8AC3E}">
        <p14:creationId xmlns:p14="http://schemas.microsoft.com/office/powerpoint/2010/main" val="191053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79C71-68BA-4BF0-86C8-8D39B62494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Drawing by hand (or Illustrator) </a:t>
            </a:r>
          </a:p>
          <a:p>
            <a:pPr lvl="1"/>
            <a:r>
              <a:rPr lang="en-US" dirty="0"/>
              <a:t>infeasible </a:t>
            </a:r>
          </a:p>
          <a:p>
            <a:pPr lvl="1"/>
            <a:r>
              <a:rPr lang="en-US" dirty="0"/>
              <a:t>inﬂexible (updates!) </a:t>
            </a:r>
          </a:p>
          <a:p>
            <a:pPr marL="457200" lvl="1" indent="0">
              <a:buNone/>
            </a:pPr>
            <a:r>
              <a:rPr lang="en-US" dirty="0"/>
              <a:t>How to draw an MRI scan?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D299AC-73B3-4F06-918C-41C74A800B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5659" y="1371600"/>
            <a:ext cx="5148682" cy="4495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84CAB0-28EC-4E11-8C88-DF84B5F4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Computers?</a:t>
            </a:r>
          </a:p>
        </p:txBody>
      </p:sp>
    </p:spTree>
    <p:extLst>
      <p:ext uri="{BB962C8B-B14F-4D97-AF65-F5344CB8AC3E}">
        <p14:creationId xmlns:p14="http://schemas.microsoft.com/office/powerpoint/2010/main" val="216640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79B3E8-1352-43EA-A294-DA18516B27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Interaction </a:t>
            </a:r>
          </a:p>
          <a:p>
            <a:pPr lvl="1"/>
            <a:r>
              <a:rPr lang="en-US" dirty="0"/>
              <a:t>Interaction allows to “drill down” into data </a:t>
            </a:r>
          </a:p>
          <a:p>
            <a:r>
              <a:rPr lang="en-US" dirty="0"/>
              <a:t>Integration </a:t>
            </a:r>
          </a:p>
          <a:p>
            <a:pPr lvl="1"/>
            <a:r>
              <a:rPr lang="en-US" dirty="0"/>
              <a:t>Integration with algorithms </a:t>
            </a:r>
          </a:p>
          <a:p>
            <a:pPr lvl="1"/>
            <a:r>
              <a:rPr lang="en-US" dirty="0"/>
              <a:t>Make visualization part of a data analysis pipeline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304CCF-8A53-4BA3-ABFB-6F47D5884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267915"/>
            <a:ext cx="5384800" cy="270316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4CE40D-B7B4-44AF-BA33-8DDD9A17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1643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A61E7B-8039-49A3-B6BC-B18EBB47F7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Efﬁciency </a:t>
            </a:r>
          </a:p>
          <a:p>
            <a:pPr lvl="1"/>
            <a:r>
              <a:rPr lang="en-US" dirty="0"/>
              <a:t>Re-use charts / methods for different datasets </a:t>
            </a:r>
          </a:p>
          <a:p>
            <a:r>
              <a:rPr lang="en-US" dirty="0"/>
              <a:t>Quality </a:t>
            </a:r>
          </a:p>
          <a:p>
            <a:pPr lvl="1"/>
            <a:r>
              <a:rPr lang="en-US" dirty="0"/>
              <a:t>Precise data driven rendering </a:t>
            </a:r>
          </a:p>
          <a:p>
            <a:r>
              <a:rPr lang="en-US" dirty="0"/>
              <a:t>Storytelling </a:t>
            </a:r>
          </a:p>
          <a:p>
            <a:pPr lvl="1"/>
            <a:r>
              <a:rPr lang="en-US" dirty="0"/>
              <a:t>Use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90786-ECF5-4FDC-964D-0A169F0AEA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675564-B699-40CA-A24A-E42E589F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Computers?</a:t>
            </a:r>
          </a:p>
        </p:txBody>
      </p:sp>
    </p:spTree>
    <p:extLst>
      <p:ext uri="{BB962C8B-B14F-4D97-AF65-F5344CB8AC3E}">
        <p14:creationId xmlns:p14="http://schemas.microsoft.com/office/powerpoint/2010/main" val="279400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2C9574-697B-4D88-B01D-D1FB207ABCA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2402069"/>
          <a:ext cx="5384800" cy="2434861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4402084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96949993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90985861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36349739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1493148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523687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17840883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49425492"/>
                    </a:ext>
                  </a:extLst>
                </a:gridCol>
              </a:tblGrid>
              <a:tr h="1872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I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II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III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IV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495483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x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y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x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y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x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y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x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y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514196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10.0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8.04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10.0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9.14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10.0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7.46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6.58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179763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6.95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8.14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6.77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5.76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19818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13.0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7.58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13.0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8.74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13.0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12.74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7.71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629680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9.0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8.81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9.0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8.77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9.0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7.11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8.84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64900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11.0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8.33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11.0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9.26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11.0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7.81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8.47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06869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14.0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9.96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14.0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8.10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14.0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8.84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7.04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62097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6.0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7.24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6.0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6.13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6.0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6.08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5.25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4462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4.26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3.10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5.39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19.0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12.50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016762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12.0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10.84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12.0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9.13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12.0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8.15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5.56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054404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4.82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7.26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6.42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7.91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973684"/>
                  </a:ext>
                </a:extLst>
              </a:tr>
              <a:tr h="1872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5.68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4.74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5.73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8.0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6.89 </a:t>
                      </a:r>
                    </a:p>
                  </a:txBody>
                  <a:tcPr marL="46824" marR="46824" marT="23412" marB="2341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443860"/>
                  </a:ext>
                </a:extLst>
              </a:tr>
            </a:tbl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F25AE8-008C-424F-B6A0-36A391A952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661901"/>
            <a:ext cx="5384800" cy="391519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E26E89-DA54-4EED-8AE1-13E4FD63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Only</a:t>
            </a:r>
          </a:p>
        </p:txBody>
      </p:sp>
    </p:spTree>
    <p:extLst>
      <p:ext uri="{BB962C8B-B14F-4D97-AF65-F5344CB8AC3E}">
        <p14:creationId xmlns:p14="http://schemas.microsoft.com/office/powerpoint/2010/main" val="126568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AF95306-4A32-488E-B159-B111E0913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32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1442F5-F86F-4CDB-9BE9-D2DC23ADC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A27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EFA133-E46D-409E-85C2-131DD880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1" y="806357"/>
            <a:ext cx="5285791" cy="1188720"/>
          </a:xfrm>
          <a:ln w="31750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Michael Eagle, Ph.D.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A5B5F5-1BF3-487C-A1CC-0FDBF479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665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B9A50C-A687-4ED5-9331-AD279D249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781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Content Placeholder 8">
            <a:extLst>
              <a:ext uri="{FF2B5EF4-FFF2-40B4-BE49-F238E27FC236}">
                <a16:creationId xmlns:a16="http://schemas.microsoft.com/office/drawing/2014/main" id="{B6F2A308-5123-4537-A20F-8B119BFF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986"/>
          <a:stretch/>
        </p:blipFill>
        <p:spPr>
          <a:xfrm>
            <a:off x="1149821" y="1126397"/>
            <a:ext cx="3044952" cy="4288536"/>
          </a:xfrm>
          <a:prstGeom prst="rect">
            <a:avLst/>
          </a:pr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B6B9E4B4-7C0B-4F17-A441-4A19BC5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0" y="2219325"/>
            <a:ext cx="5462670" cy="39576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+mn-lt"/>
              </a:rPr>
              <a:t>PostDoc</a:t>
            </a:r>
            <a:r>
              <a:rPr lang="en-US" sz="2000" dirty="0">
                <a:solidFill>
                  <a:srgbClr val="FFFFFF"/>
                </a:solidFill>
                <a:latin typeface="+mn-lt"/>
              </a:rPr>
              <a:t>: Carnegie Mellon University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Human-Computer Interaction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</a:rPr>
              <a:t>PhD: North Carolina State University, Computer Science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</a:rPr>
              <a:t>M.S. / B.S. : UNC-Charlotte Computer Science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</a:rPr>
              <a:t>B.A.: UNC-Charlotte, International Studies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Japanese Minor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</a:rPr>
              <a:t>Industry: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Data Science at Turbine Inc. (WB Games Boston)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Blizzard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53867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14">
            <a:extLst>
              <a:ext uri="{FF2B5EF4-FFF2-40B4-BE49-F238E27FC236}">
                <a16:creationId xmlns:a16="http://schemas.microsoft.com/office/drawing/2014/main" id="{B0059EEF-AB3A-40A8-99AE-996929CA0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55638"/>
            <a:ext cx="84582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300" dirty="0">
                <a:solidFill>
                  <a:schemeClr val="accent2"/>
                </a:solidFill>
              </a:rPr>
              <a:t>For </a:t>
            </a:r>
            <a:r>
              <a:rPr lang="en-US" altLang="en-US" sz="2300" i="1" dirty="0">
                <a:solidFill>
                  <a:schemeClr val="accent2"/>
                </a:solidFill>
              </a:rPr>
              <a:t>whom</a:t>
            </a:r>
            <a:r>
              <a:rPr lang="en-US" altLang="en-US" sz="2300" dirty="0">
                <a:solidFill>
                  <a:schemeClr val="accent2"/>
                </a:solidFill>
              </a:rPr>
              <a:t> is this course:</a:t>
            </a:r>
          </a:p>
          <a:p>
            <a:pPr eaLnBrk="1" hangingPunct="1"/>
            <a:endParaRPr lang="en-US" altLang="en-US" sz="2300" dirty="0">
              <a:solidFill>
                <a:schemeClr val="accent2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 graduate (PhD) students and practitioners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 interested to apply data visualization to present their results</a:t>
            </a:r>
          </a:p>
          <a:p>
            <a:pPr eaLnBrk="1" hangingPunct="1"/>
            <a:endParaRPr lang="en-US" altLang="en-US" sz="2300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2300" dirty="0">
                <a:solidFill>
                  <a:schemeClr val="accent2"/>
                </a:solidFill>
              </a:rPr>
              <a:t>What you need to know </a:t>
            </a:r>
            <a:r>
              <a:rPr lang="en-US" altLang="en-US" sz="2300" i="1" dirty="0">
                <a:solidFill>
                  <a:schemeClr val="accent2"/>
                </a:solidFill>
              </a:rPr>
              <a:t>before</a:t>
            </a:r>
            <a:r>
              <a:rPr lang="en-US" altLang="en-US" sz="2300" dirty="0">
                <a:solidFill>
                  <a:schemeClr val="accent2"/>
                </a:solidFill>
              </a:rPr>
              <a:t>:</a:t>
            </a:r>
            <a:br>
              <a:rPr lang="en-US" altLang="en-US" sz="2300" dirty="0">
                <a:solidFill>
                  <a:schemeClr val="accent2"/>
                </a:solidFill>
              </a:rPr>
            </a:br>
            <a:endParaRPr lang="en-US" altLang="en-US" sz="1800" dirty="0">
              <a:solidFill>
                <a:srgbClr val="00009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 basics of mathematical analysis, statistics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 basics of scientific communication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 your application domain’s specific constraints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 dirty="0"/>
          </a:p>
          <a:p>
            <a:pPr eaLnBrk="1" hangingPunct="1"/>
            <a:r>
              <a:rPr lang="en-US" altLang="en-US" sz="2300" dirty="0">
                <a:solidFill>
                  <a:srgbClr val="333399"/>
                </a:solidFill>
              </a:rPr>
              <a:t>What you will know </a:t>
            </a:r>
            <a:r>
              <a:rPr lang="en-US" altLang="en-US" sz="2300" i="1" dirty="0">
                <a:solidFill>
                  <a:srgbClr val="333399"/>
                </a:solidFill>
              </a:rPr>
              <a:t>after</a:t>
            </a:r>
            <a:r>
              <a:rPr lang="en-US" altLang="en-US" sz="2300" dirty="0">
                <a:solidFill>
                  <a:srgbClr val="333399"/>
                </a:solidFill>
              </a:rPr>
              <a:t>:</a:t>
            </a:r>
            <a:br>
              <a:rPr lang="en-US" altLang="en-US" sz="2300" dirty="0">
                <a:solidFill>
                  <a:srgbClr val="333399"/>
                </a:solidFill>
              </a:rPr>
            </a:br>
            <a:endParaRPr lang="en-US" altLang="en-US" sz="2300" dirty="0">
              <a:solidFill>
                <a:srgbClr val="333399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 overview of data visualization </a:t>
            </a:r>
            <a:r>
              <a:rPr lang="en-US" altLang="en-US" sz="1800" dirty="0">
                <a:solidFill>
                  <a:srgbClr val="7575D1"/>
                </a:solidFill>
              </a:rPr>
              <a:t>techniques 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 what makes a </a:t>
            </a:r>
            <a:r>
              <a:rPr lang="en-US" altLang="en-US" sz="1800" dirty="0">
                <a:solidFill>
                  <a:srgbClr val="7575D1"/>
                </a:solidFill>
              </a:rPr>
              <a:t>good </a:t>
            </a:r>
            <a:r>
              <a:rPr lang="en-US" altLang="en-US" sz="1800" dirty="0">
                <a:solidFill>
                  <a:srgbClr val="000000"/>
                </a:solidFill>
              </a:rPr>
              <a:t>visualization application (design, specificity, …)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 </a:t>
            </a:r>
            <a:r>
              <a:rPr lang="en-US" altLang="en-US" sz="1800" dirty="0">
                <a:solidFill>
                  <a:srgbClr val="7575D1"/>
                </a:solidFill>
              </a:rPr>
              <a:t>pitfalls</a:t>
            </a:r>
            <a:r>
              <a:rPr lang="en-US" altLang="en-US" sz="1800" dirty="0">
                <a:solidFill>
                  <a:srgbClr val="000000"/>
                </a:solidFill>
              </a:rPr>
              <a:t> in visualization design (and how to avoid them)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 how to </a:t>
            </a:r>
            <a:r>
              <a:rPr lang="en-US" altLang="en-US" sz="1800" dirty="0">
                <a:solidFill>
                  <a:srgbClr val="7575D1"/>
                </a:solidFill>
              </a:rPr>
              <a:t>stand out </a:t>
            </a:r>
            <a:r>
              <a:rPr lang="en-US" altLang="en-US" sz="1800" dirty="0">
                <a:solidFill>
                  <a:srgbClr val="000000"/>
                </a:solidFill>
              </a:rPr>
              <a:t>in your work by creating effective visualizations</a:t>
            </a:r>
            <a:endParaRPr lang="en-US" altLang="en-US" sz="2300" dirty="0">
              <a:solidFill>
                <a:srgbClr val="3333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>
            <a:extLst>
              <a:ext uri="{FF2B5EF4-FFF2-40B4-BE49-F238E27FC236}">
                <a16:creationId xmlns:a16="http://schemas.microsoft.com/office/drawing/2014/main" id="{39F88E47-80C0-4A64-BEEA-FE62840EB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219200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700" b="1">
                <a:solidFill>
                  <a:srgbClr val="7575D1"/>
                </a:solidFill>
              </a:rPr>
              <a:t>Scientific</a:t>
            </a:r>
            <a:r>
              <a:rPr lang="en-GB" altLang="en-US" sz="1700" b="1"/>
              <a:t> Visualization</a:t>
            </a:r>
            <a:r>
              <a:rPr lang="en-GB" altLang="en-US" sz="1700"/>
              <a:t>:  “The use of computers or techniques for </a:t>
            </a:r>
            <a:r>
              <a:rPr lang="en-GB" altLang="en-US" sz="1700">
                <a:solidFill>
                  <a:srgbClr val="7575D1"/>
                </a:solidFill>
              </a:rPr>
              <a:t>comprehending data</a:t>
            </a:r>
            <a:r>
              <a:rPr lang="en-GB" altLang="en-US" sz="1700"/>
              <a:t> or to </a:t>
            </a:r>
            <a:r>
              <a:rPr lang="en-GB" altLang="en-US" sz="1700">
                <a:solidFill>
                  <a:srgbClr val="7575D1"/>
                </a:solidFill>
              </a:rPr>
              <a:t>extract knowledge </a:t>
            </a:r>
            <a:r>
              <a:rPr lang="en-GB" altLang="en-US" sz="1700"/>
              <a:t>from the results of simulations, computations, or measurements”</a:t>
            </a:r>
            <a:br>
              <a:rPr lang="en-GB" altLang="en-US" sz="1700"/>
            </a:br>
            <a:r>
              <a:rPr lang="en-GB" altLang="en-US" sz="1400"/>
              <a:t>[McCormick </a:t>
            </a:r>
            <a:r>
              <a:rPr lang="en-GB" altLang="en-US" sz="1400" i="1"/>
              <a:t>et al.</a:t>
            </a:r>
            <a:r>
              <a:rPr lang="en-GB" altLang="en-US" sz="1400"/>
              <a:t>, 1987]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GB" altLang="en-US" sz="18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700" b="1">
                <a:solidFill>
                  <a:srgbClr val="7575D1"/>
                </a:solidFill>
              </a:rPr>
              <a:t>Information</a:t>
            </a:r>
            <a:r>
              <a:rPr lang="en-GB" altLang="en-US" sz="1700" b="1">
                <a:solidFill>
                  <a:schemeClr val="accent1"/>
                </a:solidFill>
              </a:rPr>
              <a:t> </a:t>
            </a:r>
            <a:r>
              <a:rPr lang="en-GB" altLang="en-US" sz="1700" b="1"/>
              <a:t>Visualization</a:t>
            </a:r>
            <a:r>
              <a:rPr lang="en-GB" altLang="en-US" sz="1700"/>
              <a:t>: “Visualization applied to abstract quantities and relations in order to </a:t>
            </a:r>
            <a:r>
              <a:rPr lang="en-GB" altLang="en-US" sz="1700">
                <a:solidFill>
                  <a:srgbClr val="7575D1"/>
                </a:solidFill>
              </a:rPr>
              <a:t>get insight </a:t>
            </a:r>
            <a:r>
              <a:rPr lang="en-GB" altLang="en-US" sz="1700"/>
              <a:t>in the data”</a:t>
            </a:r>
            <a:br>
              <a:rPr lang="en-GB" altLang="en-US" sz="1700"/>
            </a:br>
            <a:r>
              <a:rPr lang="en-GB" altLang="en-US" sz="1800"/>
              <a:t> </a:t>
            </a:r>
            <a:r>
              <a:rPr lang="en-GB" altLang="en-US" sz="1400"/>
              <a:t>[Chi, 2000]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GB" altLang="en-US" sz="18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700" b="1">
                <a:solidFill>
                  <a:srgbClr val="7575D1"/>
                </a:solidFill>
              </a:rPr>
              <a:t>Software</a:t>
            </a:r>
            <a:r>
              <a:rPr lang="en-GB" altLang="en-US" sz="1700" b="1">
                <a:solidFill>
                  <a:schemeClr val="accent1"/>
                </a:solidFill>
              </a:rPr>
              <a:t> </a:t>
            </a:r>
            <a:r>
              <a:rPr lang="en-GB" altLang="en-US" sz="1700" b="1"/>
              <a:t>Visualization</a:t>
            </a:r>
            <a:r>
              <a:rPr lang="en-GB" altLang="en-US" sz="1700"/>
              <a:t>: “</a:t>
            </a:r>
            <a:r>
              <a:rPr lang="en-US" altLang="ja-JP" sz="1700"/>
              <a:t>Software visualization is concerned with the static or animated 2D or 3D visual representation of information about software systems based on their structure, history, or behavior in order to </a:t>
            </a:r>
            <a:r>
              <a:rPr lang="en-US" altLang="ja-JP" sz="1700">
                <a:solidFill>
                  <a:srgbClr val="7575D1"/>
                </a:solidFill>
              </a:rPr>
              <a:t>help software engineering </a:t>
            </a:r>
            <a:r>
              <a:rPr lang="en-US" altLang="ja-JP" sz="1700"/>
              <a:t>tasks</a:t>
            </a:r>
            <a:r>
              <a:rPr lang="ja-JP" altLang="en-US" sz="1700"/>
              <a:t>”</a:t>
            </a:r>
            <a:br>
              <a:rPr lang="en-US" altLang="ja-JP" sz="1700"/>
            </a:br>
            <a:r>
              <a:rPr lang="en-US" altLang="ja-JP" sz="1400"/>
              <a:t>[Diehl, 2006]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US" altLang="en-US" sz="14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700" b="1"/>
              <a:t>Visual </a:t>
            </a:r>
            <a:r>
              <a:rPr lang="en-GB" altLang="en-US" sz="1700" b="1">
                <a:solidFill>
                  <a:srgbClr val="7575D1"/>
                </a:solidFill>
              </a:rPr>
              <a:t>Analytics</a:t>
            </a:r>
            <a:r>
              <a:rPr lang="en-GB" altLang="en-US" sz="1700"/>
              <a:t>: “</a:t>
            </a:r>
            <a:r>
              <a:rPr lang="en-US" altLang="ja-JP" sz="1700"/>
              <a:t>The science of analytical reasoning facilitated by interactive visual interfaces</a:t>
            </a:r>
            <a:r>
              <a:rPr lang="ja-JP" altLang="en-US" sz="1700"/>
              <a:t>”</a:t>
            </a:r>
            <a:br>
              <a:rPr lang="en-US" altLang="ja-JP" sz="1700"/>
            </a:br>
            <a:r>
              <a:rPr lang="en-US" altLang="ja-JP" sz="1400"/>
              <a:t>[Thomas and Cook, 2005]</a:t>
            </a:r>
            <a:endParaRPr lang="en-GB" altLang="ja-JP" sz="1400"/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GB" altLang="en-US" sz="1400"/>
          </a:p>
        </p:txBody>
      </p:sp>
      <p:sp>
        <p:nvSpPr>
          <p:cNvPr id="18437" name="Rectangle 6">
            <a:extLst>
              <a:ext uri="{FF2B5EF4-FFF2-40B4-BE49-F238E27FC236}">
                <a16:creationId xmlns:a16="http://schemas.microsoft.com/office/drawing/2014/main" id="{7CD980AA-1B13-4811-95BE-3A15BA86F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What is Data Visualization (for)?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>
            <a:extLst>
              <a:ext uri="{FF2B5EF4-FFF2-40B4-BE49-F238E27FC236}">
                <a16:creationId xmlns:a16="http://schemas.microsoft.com/office/drawing/2014/main" id="{9A2B6424-0532-497F-B04E-6663732A5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6389" y="1285876"/>
            <a:ext cx="41989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>
                <a:solidFill>
                  <a:srgbClr val="7575D1"/>
                </a:solidFill>
              </a:rPr>
              <a:t>Scientific </a:t>
            </a:r>
            <a:r>
              <a:rPr lang="en-GB" altLang="en-US" sz="1600"/>
              <a:t>Visualization:</a:t>
            </a:r>
            <a:br>
              <a:rPr lang="en-GB" altLang="en-US" sz="1600"/>
            </a:br>
            <a:r>
              <a:rPr lang="en-GB" altLang="en-US" sz="1600"/>
              <a:t>- engineering</a:t>
            </a:r>
            <a:br>
              <a:rPr lang="en-GB" altLang="en-US" sz="1600"/>
            </a:br>
            <a:r>
              <a:rPr lang="en-GB" altLang="en-US" sz="1600"/>
              <a:t>- geosciences</a:t>
            </a:r>
            <a:br>
              <a:rPr lang="en-GB" altLang="en-US" sz="1600"/>
            </a:br>
            <a:r>
              <a:rPr lang="en-GB" altLang="en-US" sz="1600"/>
              <a:t>- medicine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GB" altLang="en-US" sz="1600"/>
          </a:p>
        </p:txBody>
      </p:sp>
      <p:sp>
        <p:nvSpPr>
          <p:cNvPr id="19461" name="AutoShape 4">
            <a:extLst>
              <a:ext uri="{FF2B5EF4-FFF2-40B4-BE49-F238E27FC236}">
                <a16:creationId xmlns:a16="http://schemas.microsoft.com/office/drawing/2014/main" id="{F98F0498-AE00-44CA-A16C-CE0FE9811E7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56075" y="2286000"/>
            <a:ext cx="228600" cy="381000"/>
          </a:xfrm>
          <a:prstGeom prst="rightArrow">
            <a:avLst>
              <a:gd name="adj1" fmla="val 44167"/>
              <a:gd name="adj2" fmla="val 27500"/>
            </a:avLst>
          </a:prstGeom>
          <a:gradFill rotWithShape="0">
            <a:gsLst>
              <a:gs pos="0">
                <a:srgbClr val="12065C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462" name="AutoShape 5">
            <a:extLst>
              <a:ext uri="{FF2B5EF4-FFF2-40B4-BE49-F238E27FC236}">
                <a16:creationId xmlns:a16="http://schemas.microsoft.com/office/drawing/2014/main" id="{1EE92358-AEFB-4F9E-B953-BB49B4D53A8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46550" y="3581400"/>
            <a:ext cx="228600" cy="381000"/>
          </a:xfrm>
          <a:prstGeom prst="rightArrow">
            <a:avLst>
              <a:gd name="adj1" fmla="val 44167"/>
              <a:gd name="adj2" fmla="val 27500"/>
            </a:avLst>
          </a:prstGeom>
          <a:gradFill rotWithShape="0">
            <a:gsLst>
              <a:gs pos="0">
                <a:srgbClr val="12065C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pic>
        <p:nvPicPr>
          <p:cNvPr id="19463" name="Picture 6" descr="datamaster2">
            <a:extLst>
              <a:ext uri="{FF2B5EF4-FFF2-40B4-BE49-F238E27FC236}">
                <a16:creationId xmlns:a16="http://schemas.microsoft.com/office/drawing/2014/main" id="{5B7934C6-9F18-4E51-BE41-0DE2DE3F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247775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9" descr="3dms-2">
            <a:extLst>
              <a:ext uri="{FF2B5EF4-FFF2-40B4-BE49-F238E27FC236}">
                <a16:creationId xmlns:a16="http://schemas.microsoft.com/office/drawing/2014/main" id="{AC24E934-C7C8-4DCE-BF87-3DB72D042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76" y="2625725"/>
            <a:ext cx="112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0">
            <a:extLst>
              <a:ext uri="{FF2B5EF4-FFF2-40B4-BE49-F238E27FC236}">
                <a16:creationId xmlns:a16="http://schemas.microsoft.com/office/drawing/2014/main" id="{FB98D400-B975-4AA2-9564-8F58D86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64" y="3886200"/>
            <a:ext cx="11255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Rectangle 11">
            <a:extLst>
              <a:ext uri="{FF2B5EF4-FFF2-40B4-BE49-F238E27FC236}">
                <a16:creationId xmlns:a16="http://schemas.microsoft.com/office/drawing/2014/main" id="{500D682E-0A2A-4409-A7F7-522210E16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4" y="2590801"/>
            <a:ext cx="41989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>
                <a:solidFill>
                  <a:srgbClr val="7575D1"/>
                </a:solidFill>
              </a:rPr>
              <a:t>Information </a:t>
            </a:r>
            <a:r>
              <a:rPr lang="en-GB" altLang="en-US" sz="1600"/>
              <a:t>Visualization:</a:t>
            </a:r>
            <a:br>
              <a:rPr lang="en-GB" altLang="en-US" sz="1600"/>
            </a:br>
            <a:r>
              <a:rPr lang="en-GB" altLang="en-US" sz="1600"/>
              <a:t>- finance &amp; business</a:t>
            </a:r>
            <a:br>
              <a:rPr lang="en-GB" altLang="en-US" sz="1600"/>
            </a:br>
            <a:r>
              <a:rPr lang="en-GB" altLang="en-US" sz="1600"/>
              <a:t>- social sciences</a:t>
            </a:r>
            <a:br>
              <a:rPr lang="en-GB" altLang="en-US" sz="1600"/>
            </a:br>
            <a:r>
              <a:rPr lang="en-GB" altLang="en-US" sz="1600"/>
              <a:t>- e-government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endParaRPr lang="en-GB" altLang="en-US" sz="1600"/>
          </a:p>
        </p:txBody>
      </p:sp>
      <p:sp>
        <p:nvSpPr>
          <p:cNvPr id="19467" name="Rectangle 12">
            <a:extLst>
              <a:ext uri="{FF2B5EF4-FFF2-40B4-BE49-F238E27FC236}">
                <a16:creationId xmlns:a16="http://schemas.microsoft.com/office/drawing/2014/main" id="{91DEB56E-CA29-4006-BFD0-AF8152BDB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089" y="3886201"/>
            <a:ext cx="41989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>
                <a:solidFill>
                  <a:srgbClr val="7575D1"/>
                </a:solidFill>
              </a:rPr>
              <a:t>Software </a:t>
            </a:r>
            <a:r>
              <a:rPr lang="en-GB" altLang="en-US" sz="1600"/>
              <a:t>Visualization:</a:t>
            </a:r>
            <a:br>
              <a:rPr lang="en-GB" altLang="en-US" sz="1600"/>
            </a:br>
            <a:r>
              <a:rPr lang="en-GB" altLang="en-US" sz="1600"/>
              <a:t>- the software industry</a:t>
            </a:r>
          </a:p>
        </p:txBody>
      </p:sp>
      <p:sp>
        <p:nvSpPr>
          <p:cNvPr id="19468" name="Line 13">
            <a:extLst>
              <a:ext uri="{FF2B5EF4-FFF2-40B4-BE49-F238E27FC236}">
                <a16:creationId xmlns:a16="http://schemas.microsoft.com/office/drawing/2014/main" id="{9EE8C6EE-72C2-4143-9F38-55FEEE936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4114" y="1196976"/>
            <a:ext cx="14287" cy="4822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Rectangle 14">
            <a:extLst>
              <a:ext uri="{FF2B5EF4-FFF2-40B4-BE49-F238E27FC236}">
                <a16:creationId xmlns:a16="http://schemas.microsoft.com/office/drawing/2014/main" id="{2035852E-4380-4FEE-A733-156549835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413" y="1274764"/>
            <a:ext cx="698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/>
              <a:t>1985</a:t>
            </a:r>
            <a:endParaRPr lang="en-US" altLang="en-US" sz="1800"/>
          </a:p>
        </p:txBody>
      </p:sp>
      <p:sp>
        <p:nvSpPr>
          <p:cNvPr id="19470" name="Rectangle 15">
            <a:extLst>
              <a:ext uri="{FF2B5EF4-FFF2-40B4-BE49-F238E27FC236}">
                <a16:creationId xmlns:a16="http://schemas.microsoft.com/office/drawing/2014/main" id="{6DC7013E-1714-4EE7-99AB-942E22C1F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525" y="25908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/>
              <a:t>1995</a:t>
            </a:r>
            <a:endParaRPr lang="en-US" altLang="en-US" sz="1800"/>
          </a:p>
        </p:txBody>
      </p:sp>
      <p:sp>
        <p:nvSpPr>
          <p:cNvPr id="19471" name="Rectangle 16">
            <a:extLst>
              <a:ext uri="{FF2B5EF4-FFF2-40B4-BE49-F238E27FC236}">
                <a16:creationId xmlns:a16="http://schemas.microsoft.com/office/drawing/2014/main" id="{0EB68DBE-7F42-48D7-BB77-7788D25EF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3" y="38862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/>
              <a:t>2000</a:t>
            </a:r>
            <a:endParaRPr lang="en-US" altLang="en-US" sz="1800"/>
          </a:p>
        </p:txBody>
      </p:sp>
      <p:sp>
        <p:nvSpPr>
          <p:cNvPr id="19473" name="Rectangle 12">
            <a:extLst>
              <a:ext uri="{FF2B5EF4-FFF2-40B4-BE49-F238E27FC236}">
                <a16:creationId xmlns:a16="http://schemas.microsoft.com/office/drawing/2014/main" id="{48E645B0-810B-4524-995B-B7BCAA7F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325" y="4700588"/>
            <a:ext cx="4198938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/>
              <a:t>Visual </a:t>
            </a:r>
            <a:r>
              <a:rPr lang="en-GB" altLang="en-US" sz="1600">
                <a:solidFill>
                  <a:srgbClr val="7575D1"/>
                </a:solidFill>
              </a:rPr>
              <a:t>Analytics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/>
              <a:t>	- security &amp; policy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/>
              <a:t>	- marketing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GB" altLang="en-US" sz="1600"/>
              <a:t>	- bio/medical sciences</a:t>
            </a:r>
          </a:p>
        </p:txBody>
      </p:sp>
      <p:sp>
        <p:nvSpPr>
          <p:cNvPr id="19474" name="Rectangle 16">
            <a:extLst>
              <a:ext uri="{FF2B5EF4-FFF2-40B4-BE49-F238E27FC236}">
                <a16:creationId xmlns:a16="http://schemas.microsoft.com/office/drawing/2014/main" id="{4CA8BEB0-FD4D-4CF6-930B-CA76C052C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700" y="4659314"/>
            <a:ext cx="698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/>
              <a:t>2005</a:t>
            </a:r>
            <a:endParaRPr lang="en-US" altLang="en-US" sz="1800"/>
          </a:p>
        </p:txBody>
      </p:sp>
      <p:pic>
        <p:nvPicPr>
          <p:cNvPr id="19475" name="Picture 1">
            <a:extLst>
              <a:ext uri="{FF2B5EF4-FFF2-40B4-BE49-F238E27FC236}">
                <a16:creationId xmlns:a16="http://schemas.microsoft.com/office/drawing/2014/main" id="{8494999F-9BBE-4DDD-916C-1C8AE97CB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953000"/>
            <a:ext cx="1143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5963E3-4CF2-49E0-BE43-CC13CF5C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Visualization Subfields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4">
            <a:extLst>
              <a:ext uri="{FF2B5EF4-FFF2-40B4-BE49-F238E27FC236}">
                <a16:creationId xmlns:a16="http://schemas.microsoft.com/office/drawing/2014/main" id="{13D98B8A-09FE-45A8-9427-21E4B91BF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88011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Rectangle 6">
            <a:extLst>
              <a:ext uri="{FF2B5EF4-FFF2-40B4-BE49-F238E27FC236}">
                <a16:creationId xmlns:a16="http://schemas.microsoft.com/office/drawing/2014/main" id="{6DFA2CD1-177B-4FBF-9097-B7E916332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The Visualization Pipeline</a:t>
            </a:r>
          </a:p>
        </p:txBody>
      </p:sp>
      <p:sp>
        <p:nvSpPr>
          <p:cNvPr id="20483" name="Rectangle 6">
            <a:extLst>
              <a:ext uri="{FF2B5EF4-FFF2-40B4-BE49-F238E27FC236}">
                <a16:creationId xmlns:a16="http://schemas.microsoft.com/office/drawing/2014/main" id="{6935B467-02A7-4F7A-9EDE-916A8EC92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962400"/>
            <a:ext cx="77724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2300">
              <a:solidFill>
                <a:schemeClr val="accent2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transform raw data into insightful </a:t>
            </a:r>
            <a:r>
              <a:rPr lang="en-US" altLang="en-US" sz="1800">
                <a:solidFill>
                  <a:srgbClr val="7575D1"/>
                </a:solidFill>
              </a:rPr>
              <a:t>answers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sequence of </a:t>
            </a:r>
            <a:r>
              <a:rPr lang="en-US" altLang="en-US" sz="1800" b="1"/>
              <a:t>steps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acquisition (conversion, formatting, cleaning)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enrichment (transformation, resampling, filtering)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mapping (produce visible shapes from data)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rendering (draw and interact with the shapes)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6">
            <a:extLst>
              <a:ext uri="{FF2B5EF4-FFF2-40B4-BE49-F238E27FC236}">
                <a16:creationId xmlns:a16="http://schemas.microsoft.com/office/drawing/2014/main" id="{0DECA764-79C2-4D9F-A38A-DAA878561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Why is Visualization Useful?</a:t>
            </a:r>
          </a:p>
        </p:txBody>
      </p:sp>
      <p:sp>
        <p:nvSpPr>
          <p:cNvPr id="21506" name="TextBox 14">
            <a:extLst>
              <a:ext uri="{FF2B5EF4-FFF2-40B4-BE49-F238E27FC236}">
                <a16:creationId xmlns:a16="http://schemas.microsoft.com/office/drawing/2014/main" id="{F6C98710-3942-4AF6-943E-AEBC96F67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000125"/>
            <a:ext cx="8458200" cy="704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300">
                <a:solidFill>
                  <a:schemeClr val="accent2"/>
                </a:solidFill>
              </a:rPr>
              <a:t>1. Confirm the known:</a:t>
            </a:r>
          </a:p>
          <a:p>
            <a:pPr eaLnBrk="1" hangingPunct="1"/>
            <a:endParaRPr lang="en-US" altLang="en-US" sz="2300">
              <a:solidFill>
                <a:schemeClr val="accent2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</a:t>
            </a:r>
            <a:r>
              <a:rPr lang="en-US" altLang="en-US" sz="1800">
                <a:solidFill>
                  <a:srgbClr val="7575D1"/>
                </a:solidFill>
              </a:rPr>
              <a:t>(in)validate the fit of a </a:t>
            </a:r>
            <a:r>
              <a:rPr lang="en-US" altLang="en-US" sz="1800" i="1">
                <a:solidFill>
                  <a:srgbClr val="7575D1"/>
                </a:solidFill>
              </a:rPr>
              <a:t>given model</a:t>
            </a:r>
            <a:r>
              <a:rPr lang="en-US" altLang="en-US" sz="1800">
                <a:solidFill>
                  <a:srgbClr val="7575D1"/>
                </a:solidFill>
              </a:rPr>
              <a:t> with a dataset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find the distribution of values over a given domain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find the correlation (or lack thereof) of several variables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answer precise (quantitative) questions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</a:t>
            </a:r>
            <a:r>
              <a:rPr lang="ja-JP" altLang="en-US" sz="1800">
                <a:solidFill>
                  <a:srgbClr val="000000"/>
                </a:solidFill>
              </a:rPr>
              <a:t>“</a:t>
            </a:r>
            <a:r>
              <a:rPr lang="en-US" altLang="ja-JP" sz="1800">
                <a:solidFill>
                  <a:srgbClr val="000000"/>
                </a:solidFill>
              </a:rPr>
              <a:t>show an overview of a software system</a:t>
            </a:r>
            <a:r>
              <a:rPr lang="ja-JP" altLang="en-US" sz="1800">
                <a:solidFill>
                  <a:srgbClr val="000000"/>
                </a:solidFill>
              </a:rPr>
              <a:t>’</a:t>
            </a:r>
            <a:r>
              <a:rPr lang="en-US" altLang="ja-JP" sz="1800">
                <a:solidFill>
                  <a:srgbClr val="000000"/>
                </a:solidFill>
              </a:rPr>
              <a:t>s quality</a:t>
            </a:r>
            <a:r>
              <a:rPr lang="ja-JP" altLang="en-US" sz="1800">
                <a:solidFill>
                  <a:srgbClr val="000000"/>
                </a:solidFill>
              </a:rPr>
              <a:t>”</a:t>
            </a:r>
            <a:endParaRPr lang="en-US" altLang="ja-JP" sz="1800">
              <a:solidFill>
                <a:srgbClr val="000000"/>
              </a:solidFill>
            </a:endParaRPr>
          </a:p>
          <a:p>
            <a:pPr lvl="1" eaLnBrk="1" hangingPunct="1"/>
            <a:endParaRPr lang="en-US" altLang="en-US" sz="230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2300">
                <a:solidFill>
                  <a:schemeClr val="accent2"/>
                </a:solidFill>
              </a:rPr>
              <a:t>2. Discover the unknown:</a:t>
            </a:r>
            <a:br>
              <a:rPr lang="en-US" altLang="en-US" sz="2300">
                <a:solidFill>
                  <a:schemeClr val="accent2"/>
                </a:solidFill>
              </a:rPr>
            </a:br>
            <a:endParaRPr lang="en-US" altLang="en-US" sz="1800">
              <a:solidFill>
                <a:srgbClr val="00009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</a:t>
            </a:r>
            <a:r>
              <a:rPr lang="en-US" altLang="en-US" sz="1800">
                <a:solidFill>
                  <a:srgbClr val="7575D1"/>
                </a:solidFill>
              </a:rPr>
              <a:t>find support for a </a:t>
            </a:r>
            <a:r>
              <a:rPr lang="en-US" altLang="en-US" sz="1800" i="1">
                <a:solidFill>
                  <a:srgbClr val="7575D1"/>
                </a:solidFill>
              </a:rPr>
              <a:t>new model </a:t>
            </a:r>
            <a:r>
              <a:rPr lang="en-US" altLang="en-US" sz="1800">
                <a:solidFill>
                  <a:srgbClr val="7575D1"/>
                </a:solidFill>
              </a:rPr>
              <a:t>in the data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find which model best fits a dataset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find the phenomenon behind the data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answer more vague (qualitative) questions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</a:t>
            </a:r>
            <a:r>
              <a:rPr lang="ja-JP" altLang="en-US" sz="1800"/>
              <a:t>“</a:t>
            </a:r>
            <a:r>
              <a:rPr lang="en-US" altLang="ja-JP" sz="1800"/>
              <a:t>which anomalies does this medical image show?</a:t>
            </a:r>
            <a:r>
              <a:rPr lang="ja-JP" altLang="en-US" sz="1800"/>
              <a:t>”</a:t>
            </a:r>
            <a:endParaRPr lang="en-US" altLang="ja-JP" sz="1800"/>
          </a:p>
          <a:p>
            <a:pPr lvl="1" eaLnBrk="1" hangingPunct="1"/>
            <a:endParaRPr lang="en-US" altLang="en-US" sz="1800"/>
          </a:p>
          <a:p>
            <a:pPr eaLnBrk="1" hangingPunct="1"/>
            <a:r>
              <a:rPr lang="en-US" altLang="en-US" sz="1800">
                <a:solidFill>
                  <a:srgbClr val="000090"/>
                </a:solidFill>
              </a:rPr>
              <a:t>Quantitative questions: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</a:t>
            </a:r>
            <a:r>
              <a:rPr lang="ja-JP" altLang="en-US" sz="1800">
                <a:solidFill>
                  <a:srgbClr val="000000"/>
                </a:solidFill>
              </a:rPr>
              <a:t>“</a:t>
            </a:r>
            <a:r>
              <a:rPr lang="en-US" altLang="ja-JP" sz="1800">
                <a:solidFill>
                  <a:srgbClr val="000000"/>
                </a:solidFill>
              </a:rPr>
              <a:t>which are the strained parts of this car part?</a:t>
            </a:r>
            <a:r>
              <a:rPr lang="ja-JP" altLang="en-US" sz="1800">
                <a:solidFill>
                  <a:srgbClr val="000000"/>
                </a:solidFill>
              </a:rPr>
              <a:t>”</a:t>
            </a:r>
            <a:endParaRPr lang="en-US" altLang="ja-JP" sz="18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000090"/>
                </a:solidFill>
              </a:rPr>
              <a:t>Qualitative questions: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</a:t>
            </a:r>
            <a:r>
              <a:rPr lang="ja-JP" altLang="en-US" sz="1800"/>
              <a:t>“</a:t>
            </a:r>
            <a:r>
              <a:rPr lang="en-US" altLang="ja-JP" sz="1800"/>
              <a:t>is this software system modular or spaghetti code?</a:t>
            </a:r>
            <a:r>
              <a:rPr lang="ja-JP" altLang="en-US" sz="1800"/>
              <a:t>”</a:t>
            </a:r>
            <a:endParaRPr lang="en-US" altLang="ja-JP" sz="1800"/>
          </a:p>
          <a:p>
            <a:pPr eaLnBrk="1" hangingPunct="1"/>
            <a:endParaRPr lang="en-US" altLang="en-US" sz="180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endParaRPr lang="en-US" altLang="en-US" sz="1800"/>
          </a:p>
          <a:p>
            <a:pPr eaLnBrk="1" hangingPunct="1"/>
            <a:endParaRPr lang="en-US" altLang="en-US" sz="1800"/>
          </a:p>
        </p:txBody>
      </p:sp>
      <p:pic>
        <p:nvPicPr>
          <p:cNvPr id="21507" name="Picture 6" descr="datamaster2">
            <a:extLst>
              <a:ext uri="{FF2B5EF4-FFF2-40B4-BE49-F238E27FC236}">
                <a16:creationId xmlns:a16="http://schemas.microsoft.com/office/drawing/2014/main" id="{CCD3D508-13DF-4927-B38A-595D90BF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733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">
            <a:extLst>
              <a:ext uri="{FF2B5EF4-FFF2-40B4-BE49-F238E27FC236}">
                <a16:creationId xmlns:a16="http://schemas.microsoft.com/office/drawing/2014/main" id="{62309E59-71F5-4E72-9E35-640E6CE5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75" y="5257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509" name="Object 2">
            <a:extLst>
              <a:ext uri="{FF2B5EF4-FFF2-40B4-BE49-F238E27FC236}">
                <a16:creationId xmlns:a16="http://schemas.microsoft.com/office/drawing/2014/main" id="{FCDCF44A-65E7-4D60-BDE1-AFBF3B4791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6800" y="685800"/>
          <a:ext cx="186213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6" imgW="5380952" imgH="4067743" progId="Paint.Picture">
                  <p:embed/>
                </p:oleObj>
              </mc:Choice>
              <mc:Fallback>
                <p:oleObj name="Bitmap Image" r:id="rId6" imgW="5380952" imgH="4067743" progId="Paint.Picture">
                  <p:embed/>
                  <p:pic>
                    <p:nvPicPr>
                      <p:cNvPr id="21509" name="Object 2">
                        <a:extLst>
                          <a:ext uri="{FF2B5EF4-FFF2-40B4-BE49-F238E27FC236}">
                            <a16:creationId xmlns:a16="http://schemas.microsoft.com/office/drawing/2014/main" id="{FCDCF44A-65E7-4D60-BDE1-AFBF3B4791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0" y="685800"/>
                        <a:ext cx="186213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1D0993"/>
                                </a:gs>
                                <a:gs pos="100000">
                                  <a:srgbClr val="7575FF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>
                                  <a:alpha val="50000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0" name="Picture 10">
            <a:extLst>
              <a:ext uri="{FF2B5EF4-FFF2-40B4-BE49-F238E27FC236}">
                <a16:creationId xmlns:a16="http://schemas.microsoft.com/office/drawing/2014/main" id="{3D93C3E4-8E0C-4EAB-8D22-624E376CEA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209800"/>
            <a:ext cx="10668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Rectangle 11">
            <a:extLst>
              <a:ext uri="{FF2B5EF4-FFF2-40B4-BE49-F238E27FC236}">
                <a16:creationId xmlns:a16="http://schemas.microsoft.com/office/drawing/2014/main" id="{9319A309-83A5-4BE4-A558-09DF67891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1" y="1905000"/>
            <a:ext cx="16351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900"/>
              <a:t>Code colored by test reports</a:t>
            </a:r>
          </a:p>
        </p:txBody>
      </p:sp>
      <p:sp>
        <p:nvSpPr>
          <p:cNvPr id="21512" name="Rectangle 12">
            <a:extLst>
              <a:ext uri="{FF2B5EF4-FFF2-40B4-BE49-F238E27FC236}">
                <a16:creationId xmlns:a16="http://schemas.microsoft.com/office/drawing/2014/main" id="{4797EF3F-F3E1-4BA4-89E1-6FD04EA30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581400"/>
            <a:ext cx="1620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900"/>
              <a:t>Color coded MRI with tumor</a:t>
            </a:r>
          </a:p>
        </p:txBody>
      </p:sp>
      <p:sp>
        <p:nvSpPr>
          <p:cNvPr id="21513" name="Rectangle 13">
            <a:extLst>
              <a:ext uri="{FF2B5EF4-FFF2-40B4-BE49-F238E27FC236}">
                <a16:creationId xmlns:a16="http://schemas.microsoft.com/office/drawing/2014/main" id="{81D01EED-9529-4777-A0F0-EA4295F2F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5003800"/>
            <a:ext cx="1320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900"/>
              <a:t>Strain colored car part</a:t>
            </a:r>
          </a:p>
        </p:txBody>
      </p:sp>
      <p:sp>
        <p:nvSpPr>
          <p:cNvPr id="21514" name="Rectangle 14">
            <a:extLst>
              <a:ext uri="{FF2B5EF4-FFF2-40B4-BE49-F238E27FC236}">
                <a16:creationId xmlns:a16="http://schemas.microsoft.com/office/drawing/2014/main" id="{FD6AF74C-F849-4EBD-92BA-E321ECE9E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1" y="6627814"/>
            <a:ext cx="11731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900"/>
              <a:t>Software call graph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6">
            <a:extLst>
              <a:ext uri="{FF2B5EF4-FFF2-40B4-BE49-F238E27FC236}">
                <a16:creationId xmlns:a16="http://schemas.microsoft.com/office/drawing/2014/main" id="{DD87BB9B-FFAE-46D4-B143-20DA92AD5D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When is visualization useful?</a:t>
            </a:r>
          </a:p>
        </p:txBody>
      </p:sp>
      <p:sp>
        <p:nvSpPr>
          <p:cNvPr id="23557" name="TextBox 14">
            <a:extLst>
              <a:ext uri="{FF2B5EF4-FFF2-40B4-BE49-F238E27FC236}">
                <a16:creationId xmlns:a16="http://schemas.microsoft.com/office/drawing/2014/main" id="{9E1DA143-EF36-44F7-BCB1-868F726DC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838201"/>
            <a:ext cx="84582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230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1. Too much </a:t>
            </a:r>
            <a:r>
              <a:rPr lang="en-US" altLang="en-US" sz="1800" b="1">
                <a:solidFill>
                  <a:srgbClr val="7575D1"/>
                </a:solidFill>
              </a:rPr>
              <a:t>data</a:t>
            </a:r>
            <a:r>
              <a:rPr lang="en-US" altLang="en-US" sz="1800">
                <a:solidFill>
                  <a:srgbClr val="7575D1"/>
                </a:solidFill>
              </a:rPr>
              <a:t>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do not have time to analyze it all (or read the analysis results)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show an overview, discover which questions are relevant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refine search either visually or analytically</a:t>
            </a:r>
          </a:p>
          <a:p>
            <a:pPr eaLnBrk="1" hangingPunct="1"/>
            <a:endParaRPr lang="en-US" altLang="en-US" sz="230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2. Qualitative / complex </a:t>
            </a:r>
            <a:r>
              <a:rPr lang="en-US" altLang="en-US" sz="1800" b="1">
                <a:solidFill>
                  <a:srgbClr val="7575D1"/>
                </a:solidFill>
              </a:rPr>
              <a:t>questions</a:t>
            </a:r>
            <a:r>
              <a:rPr lang="en-US" altLang="en-US" sz="1800">
                <a:solidFill>
                  <a:srgbClr val="7575D1"/>
                </a:solidFill>
              </a:rPr>
              <a:t>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cannot capture question compactly/exactly in a query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question/goal is inherently qualitative: understand what is going on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show an overview, answer the question by seeing relevant patterns</a:t>
            </a:r>
          </a:p>
          <a:p>
            <a:pPr lvl="1" eaLnBrk="1" hangingPunct="1"/>
            <a:endParaRPr lang="en-US" altLang="en-US" sz="1800"/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3. </a:t>
            </a:r>
            <a:r>
              <a:rPr lang="en-US" altLang="en-US" sz="1800" b="1">
                <a:solidFill>
                  <a:srgbClr val="7575D1"/>
                </a:solidFill>
              </a:rPr>
              <a:t>Communication</a:t>
            </a:r>
            <a:r>
              <a:rPr lang="en-US" altLang="en-US" sz="1800">
                <a:solidFill>
                  <a:srgbClr val="7575D1"/>
                </a:solidFill>
              </a:rPr>
              <a:t>: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transfer results to different (non technical) stakeholders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learn about a new domain or problem</a:t>
            </a:r>
          </a:p>
          <a:p>
            <a:pPr eaLnBrk="1" hangingPunct="1"/>
            <a:endParaRPr lang="en-US" altLang="en-US" sz="1800">
              <a:solidFill>
                <a:srgbClr val="7575D1"/>
              </a:solidFill>
            </a:endParaRPr>
          </a:p>
          <a:p>
            <a:pPr eaLnBrk="1" hangingPunct="1"/>
            <a:endParaRPr lang="en-US" altLang="en-US" sz="180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endParaRPr lang="en-US" altLang="en-US" sz="1800"/>
          </a:p>
          <a:p>
            <a:pPr eaLnBrk="1" hangingPunct="1"/>
            <a:endParaRPr lang="en-US" altLang="en-US"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6">
            <a:extLst>
              <a:ext uri="{FF2B5EF4-FFF2-40B4-BE49-F238E27FC236}">
                <a16:creationId xmlns:a16="http://schemas.microsoft.com/office/drawing/2014/main" id="{B2F7DE33-53A3-4E0A-B010-8B9C9DF9A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When is visualization NOT useful?</a:t>
            </a:r>
          </a:p>
        </p:txBody>
      </p:sp>
      <p:sp>
        <p:nvSpPr>
          <p:cNvPr id="24581" name="TextBox 14">
            <a:extLst>
              <a:ext uri="{FF2B5EF4-FFF2-40B4-BE49-F238E27FC236}">
                <a16:creationId xmlns:a16="http://schemas.microsoft.com/office/drawing/2014/main" id="{07E66619-4D60-429E-A9B5-EB35A2BCD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838200"/>
            <a:ext cx="8915400" cy="76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9144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230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1. Queries: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if a question can be answered by a compact, precise query, why visualize?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</a:t>
            </a:r>
            <a:r>
              <a:rPr lang="ja-JP" altLang="en-US" sz="1800">
                <a:solidFill>
                  <a:srgbClr val="000000"/>
                </a:solidFill>
              </a:rPr>
              <a:t>“</a:t>
            </a:r>
            <a:r>
              <a:rPr lang="en-US" altLang="ja-JP" sz="1800">
                <a:solidFill>
                  <a:srgbClr val="000000"/>
                </a:solidFill>
              </a:rPr>
              <a:t>what is the largest value of a set?</a:t>
            </a:r>
            <a:r>
              <a:rPr lang="ja-JP" altLang="en-US" sz="1800">
                <a:solidFill>
                  <a:srgbClr val="000000"/>
                </a:solidFill>
              </a:rPr>
              <a:t>”</a:t>
            </a:r>
            <a:endParaRPr lang="en-US" altLang="ja-JP" sz="1800">
              <a:solidFill>
                <a:srgbClr val="000000"/>
              </a:solidFill>
            </a:endParaRPr>
          </a:p>
          <a:p>
            <a:pPr eaLnBrk="1" hangingPunct="1"/>
            <a:endParaRPr lang="en-US" altLang="en-US" sz="230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2. Automatic decision-making: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if a decision can be automated, why use a human in the loop?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</a:t>
            </a:r>
            <a:r>
              <a:rPr lang="ja-JP" altLang="en-US" sz="1800"/>
              <a:t>“</a:t>
            </a:r>
            <a:r>
              <a:rPr lang="en-US" altLang="ja-JP" sz="1800"/>
              <a:t>how to optimize a numerical simulation?</a:t>
            </a:r>
            <a:r>
              <a:rPr lang="ja-JP" altLang="en-US" sz="1800"/>
              <a:t>”</a:t>
            </a:r>
            <a:endParaRPr lang="en-US" altLang="ja-JP" sz="1800"/>
          </a:p>
          <a:p>
            <a:pPr lvl="1" eaLnBrk="1" hangingPunct="1"/>
            <a:endParaRPr lang="en-US" altLang="en-US" sz="1800"/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Key thing to remember: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visualization is </a:t>
            </a:r>
            <a:r>
              <a:rPr lang="en-US" altLang="en-US" sz="1800" i="1"/>
              <a:t>mainly </a:t>
            </a:r>
            <a:r>
              <a:rPr lang="en-US" altLang="en-US" sz="1800"/>
              <a:t>a </a:t>
            </a:r>
            <a:r>
              <a:rPr lang="en-US" altLang="en-US" sz="1800">
                <a:solidFill>
                  <a:srgbClr val="7575D1"/>
                </a:solidFill>
              </a:rPr>
              <a:t>cost vs benefits</a:t>
            </a:r>
            <a:r>
              <a:rPr lang="en-US" altLang="en-US" sz="1800"/>
              <a:t> (or value vs waste) proposal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cost: effort to create and interpret the images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benefits: problem solved by interpreting the images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similar discussion in software engineering: lean development </a:t>
            </a:r>
            <a:r>
              <a:rPr lang="en-US" altLang="en-US" sz="1200"/>
              <a:t>[Poppendieck 2006]</a:t>
            </a:r>
          </a:p>
          <a:p>
            <a:pPr lvl="1" eaLnBrk="1" hangingPunct="1"/>
            <a:endParaRPr lang="en-US" altLang="en-US" sz="1200"/>
          </a:p>
          <a:p>
            <a:pPr lvl="1" eaLnBrk="1" hangingPunct="1"/>
            <a:endParaRPr lang="en-US" altLang="en-US" sz="1200"/>
          </a:p>
          <a:p>
            <a:pPr lvl="1" eaLnBrk="1" hangingPunct="1"/>
            <a:r>
              <a:rPr lang="en-US" altLang="en-US" sz="1200">
                <a:solidFill>
                  <a:srgbClr val="FF0000"/>
                </a:solidFill>
                <a:latin typeface="Zapf Dingbats" charset="2"/>
              </a:rPr>
              <a:t>✗</a:t>
            </a:r>
            <a:r>
              <a:rPr lang="en-US" altLang="en-US" sz="1200"/>
              <a:t> B. Lorensen, On the Death of Visualization, Proc. NIH/NSF Fall Workshop on Visualization Research Challenges, 2004</a:t>
            </a:r>
          </a:p>
          <a:p>
            <a:pPr lvl="1" eaLnBrk="1" hangingPunct="1"/>
            <a:r>
              <a:rPr lang="en-US" altLang="en-US" sz="1200">
                <a:solidFill>
                  <a:srgbClr val="FF0000"/>
                </a:solidFill>
                <a:latin typeface="Zapf Dingbats" charset="2"/>
              </a:rPr>
              <a:t>✗ </a:t>
            </a:r>
            <a:r>
              <a:rPr lang="en-US" altLang="en-US" sz="1200"/>
              <a:t>S. Charters, N. Thomas, M. Munro, The end of the line for Software Visualisation? Proc. IEEE VISSOFT, 2003</a:t>
            </a:r>
          </a:p>
          <a:p>
            <a:pPr lvl="1" eaLnBrk="1" hangingPunct="1"/>
            <a:r>
              <a:rPr lang="en-US" altLang="en-US" sz="1200">
                <a:solidFill>
                  <a:srgbClr val="FF0000"/>
                </a:solidFill>
                <a:latin typeface="Zapf Dingbats" charset="2"/>
              </a:rPr>
              <a:t>✗ </a:t>
            </a:r>
            <a:r>
              <a:rPr lang="en-US" altLang="en-US" sz="1200"/>
              <a:t>S. Reiss, The paradox of software visualization, Proc. IEEE VISSOFT, 2005</a:t>
            </a:r>
            <a:endParaRPr lang="en-US" altLang="en-US" sz="1200">
              <a:solidFill>
                <a:srgbClr val="02F000"/>
              </a:solidFill>
            </a:endParaRPr>
          </a:p>
          <a:p>
            <a:pPr lvl="1" eaLnBrk="1" hangingPunct="1"/>
            <a:r>
              <a:rPr lang="en-US" altLang="en-US" sz="1200">
                <a:solidFill>
                  <a:srgbClr val="02F000"/>
                </a:solidFill>
                <a:latin typeface="Zapf Dingbats" charset="2"/>
              </a:rPr>
              <a:t>✓</a:t>
            </a:r>
            <a:r>
              <a:rPr lang="en-US" altLang="en-US" sz="1200"/>
              <a:t>J. J. van Wijk, The Value of Visualization, Proc. IEEE Visualization, 2005</a:t>
            </a:r>
          </a:p>
          <a:p>
            <a:pPr lvl="1" eaLnBrk="1" hangingPunct="1"/>
            <a:endParaRPr lang="en-US" altLang="en-US" sz="1200"/>
          </a:p>
          <a:p>
            <a:pPr lvl="1" eaLnBrk="1" hangingPunct="1"/>
            <a:endParaRPr lang="en-US" altLang="en-US" sz="1200"/>
          </a:p>
          <a:p>
            <a:pPr eaLnBrk="1" hangingPunct="1"/>
            <a:endParaRPr lang="en-US" altLang="en-US" sz="1800">
              <a:solidFill>
                <a:srgbClr val="7575D1"/>
              </a:solidFill>
            </a:endParaRPr>
          </a:p>
          <a:p>
            <a:pPr eaLnBrk="1" hangingPunct="1"/>
            <a:endParaRPr lang="en-US" altLang="en-US" sz="1800">
              <a:solidFill>
                <a:srgbClr val="7575D1"/>
              </a:solidFill>
            </a:endParaRPr>
          </a:p>
          <a:p>
            <a:pPr eaLnBrk="1" hangingPunct="1"/>
            <a:endParaRPr lang="en-US" altLang="en-US" sz="1800">
              <a:solidFill>
                <a:srgbClr val="7575D1"/>
              </a:solidFill>
            </a:endParaRPr>
          </a:p>
          <a:p>
            <a:pPr eaLnBrk="1" hangingPunct="1"/>
            <a:endParaRPr lang="en-US" altLang="en-US" sz="1800"/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endParaRPr lang="en-US" altLang="en-US" sz="1800"/>
          </a:p>
          <a:p>
            <a:pPr eaLnBrk="1" hangingPunct="1"/>
            <a:endParaRPr lang="en-US" altLang="en-US" sz="1800"/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04E63183-24F3-4962-A2F1-963260770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4" y="5932489"/>
            <a:ext cx="6053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M. Poppendieck, T. Poppendieck, Lean Software Development, Addison-Wesley, 2006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6">
            <a:extLst>
              <a:ext uri="{FF2B5EF4-FFF2-40B4-BE49-F238E27FC236}">
                <a16:creationId xmlns:a16="http://schemas.microsoft.com/office/drawing/2014/main" id="{072E0C93-8153-4CA1-BC31-95E4DD8AB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Visualization examples: Engineering sciences</a:t>
            </a:r>
          </a:p>
        </p:txBody>
      </p:sp>
      <p:sp>
        <p:nvSpPr>
          <p:cNvPr id="25602" name="Rectangle 5">
            <a:extLst>
              <a:ext uri="{FF2B5EF4-FFF2-40B4-BE49-F238E27FC236}">
                <a16:creationId xmlns:a16="http://schemas.microsoft.com/office/drawing/2014/main" id="{ED063845-1BBC-475E-B983-DE7617271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3059113"/>
            <a:ext cx="23399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mixing of substances</a:t>
            </a:r>
          </a:p>
          <a:p>
            <a:pPr eaLnBrk="1" hangingPunct="1"/>
            <a:r>
              <a:rPr lang="en-US" altLang="en-US" sz="1800"/>
              <a:t>(chemistry)</a:t>
            </a:r>
          </a:p>
        </p:txBody>
      </p:sp>
      <p:pic>
        <p:nvPicPr>
          <p:cNvPr id="25603" name="Picture 6">
            <a:extLst>
              <a:ext uri="{FF2B5EF4-FFF2-40B4-BE49-F238E27FC236}">
                <a16:creationId xmlns:a16="http://schemas.microsoft.com/office/drawing/2014/main" id="{88A5AB26-634E-42E5-9C91-6C15FA0D8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7">
            <a:extLst>
              <a:ext uri="{FF2B5EF4-FFF2-40B4-BE49-F238E27FC236}">
                <a16:creationId xmlns:a16="http://schemas.microsoft.com/office/drawing/2014/main" id="{1F51D9FB-98AC-45EE-9B7E-81DCA0BD9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4" y="4114800"/>
            <a:ext cx="257968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8">
            <a:extLst>
              <a:ext uri="{FF2B5EF4-FFF2-40B4-BE49-F238E27FC236}">
                <a16:creationId xmlns:a16="http://schemas.microsoft.com/office/drawing/2014/main" id="{FA80F54B-8619-4F9D-A945-FF137FC3D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95400"/>
            <a:ext cx="2286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9">
            <a:extLst>
              <a:ext uri="{FF2B5EF4-FFF2-40B4-BE49-F238E27FC236}">
                <a16:creationId xmlns:a16="http://schemas.microsoft.com/office/drawing/2014/main" id="{A36D9355-3005-4421-9DFB-4901D9883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4" y="1274763"/>
            <a:ext cx="2389187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0">
            <a:extLst>
              <a:ext uri="{FF2B5EF4-FFF2-40B4-BE49-F238E27FC236}">
                <a16:creationId xmlns:a16="http://schemas.microsoft.com/office/drawing/2014/main" id="{A8D64C89-DEBB-40A4-BF37-13E5FFC26F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4038600"/>
            <a:ext cx="2409825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11">
            <a:extLst>
              <a:ext uri="{FF2B5EF4-FFF2-40B4-BE49-F238E27FC236}">
                <a16:creationId xmlns:a16="http://schemas.microsoft.com/office/drawing/2014/main" id="{F586621F-6DEA-47B1-B8B0-78A4578F4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62414"/>
            <a:ext cx="2590800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Rectangle 12">
            <a:extLst>
              <a:ext uri="{FF2B5EF4-FFF2-40B4-BE49-F238E27FC236}">
                <a16:creationId xmlns:a16="http://schemas.microsoft.com/office/drawing/2014/main" id="{5DC91021-982F-4953-AAD5-CA68E5D35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6" y="3048001"/>
            <a:ext cx="17891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flow on surface</a:t>
            </a:r>
          </a:p>
          <a:p>
            <a:pPr eaLnBrk="1" hangingPunct="1"/>
            <a:r>
              <a:rPr lang="en-US" altLang="en-US" sz="1800"/>
              <a:t>(aircraft design)</a:t>
            </a:r>
          </a:p>
        </p:txBody>
      </p:sp>
      <p:sp>
        <p:nvSpPr>
          <p:cNvPr id="25610" name="Rectangle 13">
            <a:extLst>
              <a:ext uri="{FF2B5EF4-FFF2-40B4-BE49-F238E27FC236}">
                <a16:creationId xmlns:a16="http://schemas.microsoft.com/office/drawing/2014/main" id="{299AF7B4-B0B6-4DB7-978F-BEFEBE3DF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1" y="3124201"/>
            <a:ext cx="1776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flow in volume</a:t>
            </a:r>
          </a:p>
          <a:p>
            <a:pPr eaLnBrk="1" hangingPunct="1"/>
            <a:r>
              <a:rPr lang="en-US" altLang="en-US" sz="1800"/>
              <a:t>(engine design)</a:t>
            </a:r>
          </a:p>
        </p:txBody>
      </p:sp>
      <p:sp>
        <p:nvSpPr>
          <p:cNvPr id="25611" name="Rectangle 14">
            <a:extLst>
              <a:ext uri="{FF2B5EF4-FFF2-40B4-BE49-F238E27FC236}">
                <a16:creationId xmlns:a16="http://schemas.microsoft.com/office/drawing/2014/main" id="{7B2A7A11-3D5C-4C0B-8167-8EC3EBC5C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6096001"/>
            <a:ext cx="2622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wind flow atop geo map</a:t>
            </a:r>
          </a:p>
          <a:p>
            <a:pPr eaLnBrk="1" hangingPunct="1"/>
            <a:r>
              <a:rPr lang="en-US" altLang="en-US" sz="1800"/>
              <a:t>(weather forecast)</a:t>
            </a:r>
          </a:p>
        </p:txBody>
      </p:sp>
      <p:sp>
        <p:nvSpPr>
          <p:cNvPr id="25612" name="Rectangle 15">
            <a:extLst>
              <a:ext uri="{FF2B5EF4-FFF2-40B4-BE49-F238E27FC236}">
                <a16:creationId xmlns:a16="http://schemas.microsoft.com/office/drawing/2014/main" id="{96926790-C059-4E58-AE7F-A1714C434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6040438"/>
            <a:ext cx="3084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particle flow close to surface</a:t>
            </a:r>
          </a:p>
          <a:p>
            <a:pPr eaLnBrk="1" hangingPunct="1"/>
            <a:r>
              <a:rPr lang="en-US" altLang="en-US" sz="1800"/>
              <a:t>(aircraft design 2)</a:t>
            </a:r>
          </a:p>
        </p:txBody>
      </p:sp>
      <p:sp>
        <p:nvSpPr>
          <p:cNvPr id="25613" name="Rectangle 16">
            <a:extLst>
              <a:ext uri="{FF2B5EF4-FFF2-40B4-BE49-F238E27FC236}">
                <a16:creationId xmlns:a16="http://schemas.microsoft.com/office/drawing/2014/main" id="{124FEB57-43F2-4B43-97F9-939F65B25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1" y="6030913"/>
            <a:ext cx="2981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sketch of flow in volume</a:t>
            </a:r>
          </a:p>
          <a:p>
            <a:pPr eaLnBrk="1" hangingPunct="1"/>
            <a:r>
              <a:rPr lang="en-US" altLang="en-US" sz="1800"/>
              <a:t>(illustrative/communication)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6">
            <a:extLst>
              <a:ext uri="{FF2B5EF4-FFF2-40B4-BE49-F238E27FC236}">
                <a16:creationId xmlns:a16="http://schemas.microsoft.com/office/drawing/2014/main" id="{B4A4203B-0007-42B4-BDDA-37F3269E8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Visualization examples: Material/biosciences</a:t>
            </a:r>
          </a:p>
        </p:txBody>
      </p:sp>
      <p:pic>
        <p:nvPicPr>
          <p:cNvPr id="26626" name="Picture 5">
            <a:extLst>
              <a:ext uri="{FF2B5EF4-FFF2-40B4-BE49-F238E27FC236}">
                <a16:creationId xmlns:a16="http://schemas.microsoft.com/office/drawing/2014/main" id="{DFE9CBCC-6842-435B-B3D1-98F7277989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2743200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6">
            <a:extLst>
              <a:ext uri="{FF2B5EF4-FFF2-40B4-BE49-F238E27FC236}">
                <a16:creationId xmlns:a16="http://schemas.microsoft.com/office/drawing/2014/main" id="{F05F07F9-6F5C-4272-99CF-DEC5A8D9A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988" y="3468688"/>
            <a:ext cx="19034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atoms in crystal</a:t>
            </a:r>
          </a:p>
          <a:p>
            <a:pPr eaLnBrk="1" hangingPunct="1"/>
            <a:r>
              <a:rPr lang="en-US" altLang="en-US" sz="1800"/>
              <a:t>(crystallography)</a:t>
            </a:r>
          </a:p>
        </p:txBody>
      </p:sp>
      <p:pic>
        <p:nvPicPr>
          <p:cNvPr id="26628" name="Picture 7">
            <a:extLst>
              <a:ext uri="{FF2B5EF4-FFF2-40B4-BE49-F238E27FC236}">
                <a16:creationId xmlns:a16="http://schemas.microsoft.com/office/drawing/2014/main" id="{C8F7B653-5CCD-4891-8E63-74E0BA561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955676"/>
            <a:ext cx="2811462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8">
            <a:extLst>
              <a:ext uri="{FF2B5EF4-FFF2-40B4-BE49-F238E27FC236}">
                <a16:creationId xmlns:a16="http://schemas.microsoft.com/office/drawing/2014/main" id="{08CB4111-62B5-4079-BA7D-EEE6CD45F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164" y="3744914"/>
            <a:ext cx="162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stress tensors</a:t>
            </a:r>
          </a:p>
        </p:txBody>
      </p:sp>
      <p:pic>
        <p:nvPicPr>
          <p:cNvPr id="26630" name="Picture 9">
            <a:extLst>
              <a:ext uri="{FF2B5EF4-FFF2-40B4-BE49-F238E27FC236}">
                <a16:creationId xmlns:a16="http://schemas.microsoft.com/office/drawing/2014/main" id="{33982941-06FE-4CF7-B3AF-861197C5F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990600"/>
            <a:ext cx="26304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Rectangle 10">
            <a:extLst>
              <a:ext uri="{FF2B5EF4-FFF2-40B4-BE49-F238E27FC236}">
                <a16:creationId xmlns:a16="http://schemas.microsoft.com/office/drawing/2014/main" id="{61B54E5A-AEB1-45F2-B6BE-F6A72F56B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3764" y="3744913"/>
            <a:ext cx="16208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3D HIV model</a:t>
            </a:r>
          </a:p>
        </p:txBody>
      </p:sp>
      <p:pic>
        <p:nvPicPr>
          <p:cNvPr id="26632" name="Picture 11">
            <a:extLst>
              <a:ext uri="{FF2B5EF4-FFF2-40B4-BE49-F238E27FC236}">
                <a16:creationId xmlns:a16="http://schemas.microsoft.com/office/drawing/2014/main" id="{80E741B8-C8D9-401E-928F-EFA861862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191000"/>
            <a:ext cx="3352800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Rectangle 12">
            <a:extLst>
              <a:ext uri="{FF2B5EF4-FFF2-40B4-BE49-F238E27FC236}">
                <a16:creationId xmlns:a16="http://schemas.microsoft.com/office/drawing/2014/main" id="{329F4DE4-E13E-42CF-A5E8-06B8B67A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6457950"/>
            <a:ext cx="2736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glycine crystal simulation</a:t>
            </a:r>
          </a:p>
        </p:txBody>
      </p:sp>
      <p:pic>
        <p:nvPicPr>
          <p:cNvPr id="26634" name="Picture 13">
            <a:extLst>
              <a:ext uri="{FF2B5EF4-FFF2-40B4-BE49-F238E27FC236}">
                <a16:creationId xmlns:a16="http://schemas.microsoft.com/office/drawing/2014/main" id="{2E032ECE-8677-44DC-986A-49E2BBE27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62426"/>
            <a:ext cx="297180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Rectangle 14">
            <a:extLst>
              <a:ext uri="{FF2B5EF4-FFF2-40B4-BE49-F238E27FC236}">
                <a16:creationId xmlns:a16="http://schemas.microsoft.com/office/drawing/2014/main" id="{38DEE125-319C-4AEF-8549-8248F53BC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4" y="6443664"/>
            <a:ext cx="3481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potential field in crystal structure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6">
            <a:extLst>
              <a:ext uri="{FF2B5EF4-FFF2-40B4-BE49-F238E27FC236}">
                <a16:creationId xmlns:a16="http://schemas.microsoft.com/office/drawing/2014/main" id="{2E82B451-1BA6-43F6-A70B-D31AB5A5F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Visualization examples: Medical sciences</a:t>
            </a:r>
          </a:p>
        </p:txBody>
      </p:sp>
      <p:pic>
        <p:nvPicPr>
          <p:cNvPr id="27650" name="Picture 5">
            <a:extLst>
              <a:ext uri="{FF2B5EF4-FFF2-40B4-BE49-F238E27FC236}">
                <a16:creationId xmlns:a16="http://schemas.microsoft.com/office/drawing/2014/main" id="{13E8D2E3-7C53-4C87-AFA2-0503B5A09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38200"/>
            <a:ext cx="230663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6">
            <a:extLst>
              <a:ext uri="{FF2B5EF4-FFF2-40B4-BE49-F238E27FC236}">
                <a16:creationId xmlns:a16="http://schemas.microsoft.com/office/drawing/2014/main" id="{6ED2A2B0-7B76-42D2-90A9-F695B3D57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838200"/>
            <a:ext cx="328136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7">
            <a:extLst>
              <a:ext uri="{FF2B5EF4-FFF2-40B4-BE49-F238E27FC236}">
                <a16:creationId xmlns:a16="http://schemas.microsoft.com/office/drawing/2014/main" id="{77C1FE66-81A9-4B26-88C3-B75054F23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3468689"/>
            <a:ext cx="1890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surgery planning</a:t>
            </a:r>
          </a:p>
        </p:txBody>
      </p:sp>
      <p:sp>
        <p:nvSpPr>
          <p:cNvPr id="27653" name="Rectangle 8">
            <a:extLst>
              <a:ext uri="{FF2B5EF4-FFF2-40B4-BE49-F238E27FC236}">
                <a16:creationId xmlns:a16="http://schemas.microsoft.com/office/drawing/2014/main" id="{8A204E72-DAB7-4CE1-99F7-BA24C3834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438" y="3468689"/>
            <a:ext cx="2544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blood flow in aneurysm</a:t>
            </a:r>
          </a:p>
        </p:txBody>
      </p:sp>
      <p:pic>
        <p:nvPicPr>
          <p:cNvPr id="27654" name="Picture 9">
            <a:extLst>
              <a:ext uri="{FF2B5EF4-FFF2-40B4-BE49-F238E27FC236}">
                <a16:creationId xmlns:a16="http://schemas.microsoft.com/office/drawing/2014/main" id="{D783FB62-54A9-4CF5-A4BC-0EA9DAE84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6" y="3886200"/>
            <a:ext cx="30511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Rectangle 10">
            <a:extLst>
              <a:ext uri="{FF2B5EF4-FFF2-40B4-BE49-F238E27FC236}">
                <a16:creationId xmlns:a16="http://schemas.microsoft.com/office/drawing/2014/main" id="{841565FA-4BDC-4B95-99B0-62C33DB23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6400800"/>
            <a:ext cx="208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MRI scan - tissues</a:t>
            </a:r>
          </a:p>
        </p:txBody>
      </p:sp>
      <p:pic>
        <p:nvPicPr>
          <p:cNvPr id="27656" name="Picture 11">
            <a:extLst>
              <a:ext uri="{FF2B5EF4-FFF2-40B4-BE49-F238E27FC236}">
                <a16:creationId xmlns:a16="http://schemas.microsoft.com/office/drawing/2014/main" id="{19DE32CD-6705-4C4D-AE3A-1A3FA3A3B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4" y="622301"/>
            <a:ext cx="2632075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7" name="Rectangle 12">
            <a:extLst>
              <a:ext uri="{FF2B5EF4-FFF2-40B4-BE49-F238E27FC236}">
                <a16:creationId xmlns:a16="http://schemas.microsoft.com/office/drawing/2014/main" id="{565FD54B-8204-4571-8F32-1DA5ED2EC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4" y="3462338"/>
            <a:ext cx="2160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bone tissue density</a:t>
            </a:r>
          </a:p>
        </p:txBody>
      </p:sp>
      <p:pic>
        <p:nvPicPr>
          <p:cNvPr id="27658" name="Picture 13">
            <a:extLst>
              <a:ext uri="{FF2B5EF4-FFF2-40B4-BE49-F238E27FC236}">
                <a16:creationId xmlns:a16="http://schemas.microsoft.com/office/drawing/2014/main" id="{F3A4A4A1-8FB4-4823-891F-6A8D833D93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50" y="3886201"/>
            <a:ext cx="243205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Rectangle 14">
            <a:extLst>
              <a:ext uri="{FF2B5EF4-FFF2-40B4-BE49-F238E27FC236}">
                <a16:creationId xmlns:a16="http://schemas.microsoft.com/office/drawing/2014/main" id="{EE487370-5921-46ED-9FB1-ABB49B806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400800"/>
            <a:ext cx="219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bone + skin surface</a:t>
            </a:r>
          </a:p>
        </p:txBody>
      </p:sp>
      <p:pic>
        <p:nvPicPr>
          <p:cNvPr id="27660" name="Picture 15">
            <a:extLst>
              <a:ext uri="{FF2B5EF4-FFF2-40B4-BE49-F238E27FC236}">
                <a16:creationId xmlns:a16="http://schemas.microsoft.com/office/drawing/2014/main" id="{6BF9F0A9-D49D-4FA7-BA6F-96489B9089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65563"/>
            <a:ext cx="31750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1" name="Rectangle 16">
            <a:extLst>
              <a:ext uri="{FF2B5EF4-FFF2-40B4-BE49-F238E27FC236}">
                <a16:creationId xmlns:a16="http://schemas.microsoft.com/office/drawing/2014/main" id="{EE67113F-7398-478C-A6A6-B6D8A8E12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114" y="6400800"/>
            <a:ext cx="2173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brain activity (fMRI)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1A16A-6D2E-4A81-A3ED-F05D314225A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0" y="3068543"/>
            <a:ext cx="8001000" cy="62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purpose of computing is insight, not numbers.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DBE9B-3CA2-438E-9805-A824EE3742EB}"/>
              </a:ext>
            </a:extLst>
          </p:cNvPr>
          <p:cNvSpPr txBox="1"/>
          <p:nvPr/>
        </p:nvSpPr>
        <p:spPr>
          <a:xfrm>
            <a:off x="3733800" y="2561778"/>
            <a:ext cx="197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en-US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993FE-4A5E-48E5-9D39-AF14BA614798}"/>
              </a:ext>
            </a:extLst>
          </p:cNvPr>
          <p:cNvSpPr txBox="1"/>
          <p:nvPr/>
        </p:nvSpPr>
        <p:spPr>
          <a:xfrm>
            <a:off x="7467600" y="2561778"/>
            <a:ext cx="135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pictures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B8E5C-08D8-43EB-8FC5-BCC89CE3747B}"/>
              </a:ext>
            </a:extLst>
          </p:cNvPr>
          <p:cNvSpPr txBox="1"/>
          <p:nvPr/>
        </p:nvSpPr>
        <p:spPr>
          <a:xfrm>
            <a:off x="7811349" y="3755778"/>
            <a:ext cx="3610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Richard Wesley Hamming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Card, Mackinlay, </a:t>
            </a:r>
            <a:r>
              <a:rPr lang="en-US" dirty="0" err="1"/>
              <a:t>Shneiderman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50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4">
            <a:extLst>
              <a:ext uri="{FF2B5EF4-FFF2-40B4-BE49-F238E27FC236}">
                <a16:creationId xmlns:a16="http://schemas.microsoft.com/office/drawing/2014/main" id="{B72851BC-537B-4156-A98E-E22BE684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25488"/>
            <a:ext cx="23622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Rectangle 5">
            <a:extLst>
              <a:ext uri="{FF2B5EF4-FFF2-40B4-BE49-F238E27FC236}">
                <a16:creationId xmlns:a16="http://schemas.microsoft.com/office/drawing/2014/main" id="{E0296DBF-C24D-4758-A3B3-AEF3B4352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935288"/>
            <a:ext cx="27003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ocean velocity </a:t>
            </a:r>
          </a:p>
          <a:p>
            <a:pPr eaLnBrk="1" hangingPunct="1"/>
            <a:r>
              <a:rPr lang="en-US" altLang="en-US" sz="1800"/>
              <a:t>and surface temperature</a:t>
            </a:r>
          </a:p>
        </p:txBody>
      </p:sp>
      <p:sp>
        <p:nvSpPr>
          <p:cNvPr id="28675" name="Rectangle 6">
            <a:extLst>
              <a:ext uri="{FF2B5EF4-FFF2-40B4-BE49-F238E27FC236}">
                <a16:creationId xmlns:a16="http://schemas.microsoft.com/office/drawing/2014/main" id="{8C8F3AA2-4C9A-4F98-BD75-FEC6B6AC8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Visualization examples: Geosciences</a:t>
            </a:r>
          </a:p>
        </p:txBody>
      </p:sp>
      <p:pic>
        <p:nvPicPr>
          <p:cNvPr id="28676" name="Picture 7">
            <a:extLst>
              <a:ext uri="{FF2B5EF4-FFF2-40B4-BE49-F238E27FC236}">
                <a16:creationId xmlns:a16="http://schemas.microsoft.com/office/drawing/2014/main" id="{633807D8-2480-4014-AFD6-064AD61C6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706438"/>
            <a:ext cx="41148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8">
            <a:extLst>
              <a:ext uri="{FF2B5EF4-FFF2-40B4-BE49-F238E27FC236}">
                <a16:creationId xmlns:a16="http://schemas.microsoft.com/office/drawing/2014/main" id="{FFF2B90D-31DD-494E-98B5-BA0FD0EFC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935289"/>
            <a:ext cx="3816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sea level pressure and temperature</a:t>
            </a:r>
          </a:p>
        </p:txBody>
      </p:sp>
      <p:pic>
        <p:nvPicPr>
          <p:cNvPr id="28678" name="Picture 9">
            <a:extLst>
              <a:ext uri="{FF2B5EF4-FFF2-40B4-BE49-F238E27FC236}">
                <a16:creationId xmlns:a16="http://schemas.microsoft.com/office/drawing/2014/main" id="{419E022F-1A87-4496-A144-B0F8079A1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3657600"/>
            <a:ext cx="26019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Rectangle 10">
            <a:extLst>
              <a:ext uri="{FF2B5EF4-FFF2-40B4-BE49-F238E27FC236}">
                <a16:creationId xmlns:a16="http://schemas.microsoft.com/office/drawing/2014/main" id="{F8B6CE12-5C66-4EC3-9C6B-B0C800765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1" y="6172201"/>
            <a:ext cx="228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wind flow paths over</a:t>
            </a:r>
            <a:br>
              <a:rPr lang="en-US" altLang="en-US" sz="1800"/>
            </a:br>
            <a:r>
              <a:rPr lang="en-US" altLang="en-US" sz="1800"/>
              <a:t>Earth’s surface</a:t>
            </a:r>
          </a:p>
        </p:txBody>
      </p:sp>
      <p:pic>
        <p:nvPicPr>
          <p:cNvPr id="28680" name="Picture 11">
            <a:extLst>
              <a:ext uri="{FF2B5EF4-FFF2-40B4-BE49-F238E27FC236}">
                <a16:creationId xmlns:a16="http://schemas.microsoft.com/office/drawing/2014/main" id="{8F04FDC5-839A-4E0E-B11F-85286F36F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3657600"/>
            <a:ext cx="26606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Rectangle 12">
            <a:extLst>
              <a:ext uri="{FF2B5EF4-FFF2-40B4-BE49-F238E27FC236}">
                <a16:creationId xmlns:a16="http://schemas.microsoft.com/office/drawing/2014/main" id="{14A89355-0B0C-48B2-AFE0-CA42FFF61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6172200"/>
            <a:ext cx="3892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Earth surface and inner temperature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6">
            <a:extLst>
              <a:ext uri="{FF2B5EF4-FFF2-40B4-BE49-F238E27FC236}">
                <a16:creationId xmlns:a16="http://schemas.microsoft.com/office/drawing/2014/main" id="{0E1BFFBD-F5E5-490F-B63D-9CFF9809F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Visualization examples: Abstract data</a:t>
            </a:r>
          </a:p>
        </p:txBody>
      </p:sp>
      <p:pic>
        <p:nvPicPr>
          <p:cNvPr id="29701" name="Picture 62">
            <a:extLst>
              <a:ext uri="{FF2B5EF4-FFF2-40B4-BE49-F238E27FC236}">
                <a16:creationId xmlns:a16="http://schemas.microsoft.com/office/drawing/2014/main" id="{BAC0AAC9-0399-4C3C-BD26-3293201C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7801"/>
            <a:ext cx="18288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9">
            <a:extLst>
              <a:ext uri="{FF2B5EF4-FFF2-40B4-BE49-F238E27FC236}">
                <a16:creationId xmlns:a16="http://schemas.microsoft.com/office/drawing/2014/main" id="{2E3155D1-88EF-4B78-9BBE-5B7DDA6D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267201"/>
            <a:ext cx="17526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12">
            <a:extLst>
              <a:ext uri="{FF2B5EF4-FFF2-40B4-BE49-F238E27FC236}">
                <a16:creationId xmlns:a16="http://schemas.microsoft.com/office/drawing/2014/main" id="{BBC430C3-D208-4379-AA75-66921000D7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71600"/>
            <a:ext cx="2438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2">
            <a:extLst>
              <a:ext uri="{FF2B5EF4-FFF2-40B4-BE49-F238E27FC236}">
                <a16:creationId xmlns:a16="http://schemas.microsoft.com/office/drawing/2014/main" id="{28E8AF01-DDD9-4894-90AB-4052CDDA7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41910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14">
            <a:extLst>
              <a:ext uri="{FF2B5EF4-FFF2-40B4-BE49-F238E27FC236}">
                <a16:creationId xmlns:a16="http://schemas.microsoft.com/office/drawing/2014/main" id="{0AB228A3-9CAB-4473-B130-F7591FFDD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75" y="4114801"/>
            <a:ext cx="17208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5">
            <a:extLst>
              <a:ext uri="{FF2B5EF4-FFF2-40B4-BE49-F238E27FC236}">
                <a16:creationId xmlns:a16="http://schemas.microsoft.com/office/drawing/2014/main" id="{06CF1765-7D48-45D8-AFF9-E93EDCB3A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762000"/>
            <a:ext cx="86517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mapping is not </a:t>
            </a:r>
            <a:r>
              <a:rPr lang="ja-JP" altLang="en-US" sz="1800">
                <a:solidFill>
                  <a:srgbClr val="000000"/>
                </a:solidFill>
              </a:rPr>
              <a:t>‘</a:t>
            </a:r>
            <a:r>
              <a:rPr lang="en-US" altLang="ja-JP" sz="1800">
                <a:solidFill>
                  <a:srgbClr val="000000"/>
                </a:solidFill>
              </a:rPr>
              <a:t>neutral</a:t>
            </a:r>
            <a:r>
              <a:rPr lang="ja-JP" altLang="en-US" sz="1800">
                <a:solidFill>
                  <a:srgbClr val="000000"/>
                </a:solidFill>
              </a:rPr>
              <a:t>’</a:t>
            </a:r>
            <a:r>
              <a:rPr lang="en-US" altLang="ja-JP" sz="1800">
                <a:solidFill>
                  <a:srgbClr val="000000"/>
                </a:solidFill>
              </a:rPr>
              <a:t> or natural, but reflects the </a:t>
            </a:r>
            <a:r>
              <a:rPr lang="en-US" altLang="ja-JP" sz="1800">
                <a:solidFill>
                  <a:srgbClr val="7575D1"/>
                </a:solidFill>
              </a:rPr>
              <a:t>problem/question </a:t>
            </a:r>
            <a:r>
              <a:rPr lang="en-US" altLang="ja-JP" sz="1800">
                <a:solidFill>
                  <a:srgbClr val="000000"/>
                </a:solidFill>
              </a:rPr>
              <a:t>to be solved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9707" name="Rectangle 16">
            <a:extLst>
              <a:ext uri="{FF2B5EF4-FFF2-40B4-BE49-F238E27FC236}">
                <a16:creationId xmlns:a16="http://schemas.microsoft.com/office/drawing/2014/main" id="{3E0779D0-7825-40FE-AAC8-71A773660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3429001"/>
            <a:ext cx="1878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data table: classical view</a:t>
            </a:r>
            <a:endParaRPr lang="en-US" altLang="en-US" sz="1200"/>
          </a:p>
        </p:txBody>
      </p:sp>
      <p:sp>
        <p:nvSpPr>
          <p:cNvPr id="29708" name="Rectangle 17">
            <a:extLst>
              <a:ext uri="{FF2B5EF4-FFF2-40B4-BE49-F238E27FC236}">
                <a16:creationId xmlns:a16="http://schemas.microsoft.com/office/drawing/2014/main" id="{9489CE41-63E7-483F-872F-D7A014CC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3429001"/>
            <a:ext cx="2633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data table: parallel coordinates view</a:t>
            </a:r>
            <a:endParaRPr lang="en-US" altLang="en-US" sz="1200"/>
          </a:p>
        </p:txBody>
      </p:sp>
      <p:sp>
        <p:nvSpPr>
          <p:cNvPr id="29709" name="Rectangle 18">
            <a:extLst>
              <a:ext uri="{FF2B5EF4-FFF2-40B4-BE49-F238E27FC236}">
                <a16:creationId xmlns:a16="http://schemas.microsoft.com/office/drawing/2014/main" id="{12C3CE18-04AA-4931-A978-50F2DA52F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5819776"/>
            <a:ext cx="20431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source code: classical view</a:t>
            </a:r>
            <a:endParaRPr lang="en-US" altLang="en-US" sz="1200"/>
          </a:p>
        </p:txBody>
      </p:sp>
      <p:sp>
        <p:nvSpPr>
          <p:cNvPr id="29710" name="Rectangle 19">
            <a:extLst>
              <a:ext uri="{FF2B5EF4-FFF2-40B4-BE49-F238E27FC236}">
                <a16:creationId xmlns:a16="http://schemas.microsoft.com/office/drawing/2014/main" id="{5A21EE5A-B73E-484C-91DF-C0FD494FF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7514" y="5830888"/>
            <a:ext cx="15700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graph: bundled view</a:t>
            </a:r>
            <a:endParaRPr lang="en-US" altLang="en-US" sz="1200"/>
          </a:p>
        </p:txBody>
      </p:sp>
      <p:pic>
        <p:nvPicPr>
          <p:cNvPr id="29711" name="Picture 20">
            <a:extLst>
              <a:ext uri="{FF2B5EF4-FFF2-40B4-BE49-F238E27FC236}">
                <a16:creationId xmlns:a16="http://schemas.microsoft.com/office/drawing/2014/main" id="{52E2452F-8F67-46CB-A338-58A08DD41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267201"/>
            <a:ext cx="1524000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2" name="Rectangle 21">
            <a:extLst>
              <a:ext uri="{FF2B5EF4-FFF2-40B4-BE49-F238E27FC236}">
                <a16:creationId xmlns:a16="http://schemas.microsoft.com/office/drawing/2014/main" id="{17E10C0F-4AD1-4E73-950F-D59FD5F77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1" y="5819776"/>
            <a:ext cx="2238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source code: dense pixel view</a:t>
            </a:r>
            <a:endParaRPr lang="en-US" altLang="en-US" sz="1200"/>
          </a:p>
        </p:txBody>
      </p:sp>
      <p:sp>
        <p:nvSpPr>
          <p:cNvPr id="29713" name="Rectangle 22">
            <a:extLst>
              <a:ext uri="{FF2B5EF4-FFF2-40B4-BE49-F238E27FC236}">
                <a16:creationId xmlns:a16="http://schemas.microsoft.com/office/drawing/2014/main" id="{DB6770AF-3BA8-410D-9206-5D34AFBC7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925" y="5819776"/>
            <a:ext cx="18565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graph: adjacency matrix </a:t>
            </a:r>
            <a:br>
              <a:rPr lang="en-US" altLang="en-US" sz="1200">
                <a:solidFill>
                  <a:srgbClr val="000000"/>
                </a:solidFill>
              </a:rPr>
            </a:br>
            <a:endParaRPr lang="en-US" altLang="en-US" sz="1200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047ED42F-BC13-4F94-8EF9-7054560F4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209800"/>
            <a:ext cx="304800" cy="304800"/>
          </a:xfrm>
          <a:prstGeom prst="leftRightArrow">
            <a:avLst>
              <a:gd name="adj1" fmla="val 44759"/>
              <a:gd name="adj2" fmla="val 36898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8A3688DB-1D2C-421C-BE4E-0A73157F8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876800"/>
            <a:ext cx="304800" cy="304800"/>
          </a:xfrm>
          <a:prstGeom prst="leftRightArrow">
            <a:avLst>
              <a:gd name="adj1" fmla="val 44759"/>
              <a:gd name="adj2" fmla="val 36898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89D635CE-6720-4AA8-A37E-279406D29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5175" y="4876800"/>
            <a:ext cx="304800" cy="304800"/>
          </a:xfrm>
          <a:prstGeom prst="leftRightArrow">
            <a:avLst>
              <a:gd name="adj1" fmla="val 44759"/>
              <a:gd name="adj2" fmla="val 36898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29717" name="Picture 9">
            <a:extLst>
              <a:ext uri="{FF2B5EF4-FFF2-40B4-BE49-F238E27FC236}">
                <a16:creationId xmlns:a16="http://schemas.microsoft.com/office/drawing/2014/main" id="{F2596CA6-C932-4FDF-B496-1F446B1EC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447800"/>
            <a:ext cx="1676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8" name="Picture 27">
            <a:extLst>
              <a:ext uri="{FF2B5EF4-FFF2-40B4-BE49-F238E27FC236}">
                <a16:creationId xmlns:a16="http://schemas.microsoft.com/office/drawing/2014/main" id="{80F574C2-BBA0-4614-BAC9-7CF4AB95F1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524000"/>
            <a:ext cx="1752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264831A4-C619-4194-98A4-595D9E68C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2013" y="2209800"/>
            <a:ext cx="304800" cy="304800"/>
          </a:xfrm>
          <a:prstGeom prst="leftRightArrow">
            <a:avLst>
              <a:gd name="adj1" fmla="val 44759"/>
              <a:gd name="adj2" fmla="val 36898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9720" name="Rectangle 29">
            <a:extLst>
              <a:ext uri="{FF2B5EF4-FFF2-40B4-BE49-F238E27FC236}">
                <a16:creationId xmlns:a16="http://schemas.microsoft.com/office/drawing/2014/main" id="{AC6785AD-DE1A-4AEF-B5F0-6E7A76EF6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429001"/>
            <a:ext cx="1441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tree: explorer view</a:t>
            </a:r>
            <a:endParaRPr lang="en-US" altLang="en-US" sz="1200"/>
          </a:p>
        </p:txBody>
      </p:sp>
      <p:sp>
        <p:nvSpPr>
          <p:cNvPr id="29721" name="Rectangle 30">
            <a:extLst>
              <a:ext uri="{FF2B5EF4-FFF2-40B4-BE49-F238E27FC236}">
                <a16:creationId xmlns:a16="http://schemas.microsoft.com/office/drawing/2014/main" id="{62003814-1514-4DF2-A12F-3DEED6CC9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0" y="3429001"/>
            <a:ext cx="203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tree: cushion treemap view</a:t>
            </a:r>
            <a:endParaRPr lang="en-US" altLang="en-US"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6">
            <a:extLst>
              <a:ext uri="{FF2B5EF4-FFF2-40B4-BE49-F238E27FC236}">
                <a16:creationId xmlns:a16="http://schemas.microsoft.com/office/drawing/2014/main" id="{973C9BAC-0EB4-4EF3-A42F-74F8EF490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Visualization examples: Infographics</a:t>
            </a:r>
          </a:p>
        </p:txBody>
      </p:sp>
      <p:pic>
        <p:nvPicPr>
          <p:cNvPr id="30722" name="Picture 8">
            <a:extLst>
              <a:ext uri="{FF2B5EF4-FFF2-40B4-BE49-F238E27FC236}">
                <a16:creationId xmlns:a16="http://schemas.microsoft.com/office/drawing/2014/main" id="{1250C430-1128-434E-AA78-9D27903EE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9201"/>
            <a:ext cx="33528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15">
            <a:extLst>
              <a:ext uri="{FF2B5EF4-FFF2-40B4-BE49-F238E27FC236}">
                <a16:creationId xmlns:a16="http://schemas.microsoft.com/office/drawing/2014/main" id="{70BBC21D-A701-4500-A7A1-FE32096F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762000"/>
            <a:ext cx="8878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basically information visualization displays, carefully set into (artistic) graphic design</a:t>
            </a:r>
          </a:p>
        </p:txBody>
      </p:sp>
      <p:sp>
        <p:nvSpPr>
          <p:cNvPr id="30724" name="Rectangle 16">
            <a:extLst>
              <a:ext uri="{FF2B5EF4-FFF2-40B4-BE49-F238E27FC236}">
                <a16:creationId xmlns:a16="http://schemas.microsoft.com/office/drawing/2014/main" id="{1C8153FF-E016-4218-A225-560A32264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1" y="2743200"/>
            <a:ext cx="1114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time series</a:t>
            </a:r>
            <a:endParaRPr lang="en-US" altLang="en-US" sz="1500"/>
          </a:p>
        </p:txBody>
      </p:sp>
      <p:pic>
        <p:nvPicPr>
          <p:cNvPr id="30725" name="Picture 11">
            <a:extLst>
              <a:ext uri="{FF2B5EF4-FFF2-40B4-BE49-F238E27FC236}">
                <a16:creationId xmlns:a16="http://schemas.microsoft.com/office/drawing/2014/main" id="{C1EB5180-7092-4767-BEDA-98E39AF5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27432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16">
            <a:extLst>
              <a:ext uri="{FF2B5EF4-FFF2-40B4-BE49-F238E27FC236}">
                <a16:creationId xmlns:a16="http://schemas.microsoft.com/office/drawing/2014/main" id="{67EB4278-4818-4CCC-95C0-3D3741800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703513"/>
            <a:ext cx="15954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categorical trees</a:t>
            </a:r>
            <a:endParaRPr lang="en-US" altLang="en-US" sz="1500"/>
          </a:p>
        </p:txBody>
      </p:sp>
      <p:pic>
        <p:nvPicPr>
          <p:cNvPr id="30727" name="Picture 13">
            <a:extLst>
              <a:ext uri="{FF2B5EF4-FFF2-40B4-BE49-F238E27FC236}">
                <a16:creationId xmlns:a16="http://schemas.microsoft.com/office/drawing/2014/main" id="{939A3EF1-9A28-49B5-9D97-0FAFBB5F8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50" y="1208089"/>
            <a:ext cx="267335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4">
            <a:extLst>
              <a:ext uri="{FF2B5EF4-FFF2-40B4-BE49-F238E27FC236}">
                <a16:creationId xmlns:a16="http://schemas.microsoft.com/office/drawing/2014/main" id="{E351663C-F440-4BE9-B420-23816BC22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40063"/>
            <a:ext cx="25908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16">
            <a:extLst>
              <a:ext uri="{FF2B5EF4-FFF2-40B4-BE49-F238E27FC236}">
                <a16:creationId xmlns:a16="http://schemas.microsoft.com/office/drawing/2014/main" id="{F50182E4-874F-404F-B5A8-12C831934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538" y="2698751"/>
            <a:ext cx="10080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path lines</a:t>
            </a:r>
            <a:endParaRPr lang="en-US" altLang="en-US" sz="1500"/>
          </a:p>
        </p:txBody>
      </p:sp>
      <p:pic>
        <p:nvPicPr>
          <p:cNvPr id="30730" name="Picture 16">
            <a:extLst>
              <a:ext uri="{FF2B5EF4-FFF2-40B4-BE49-F238E27FC236}">
                <a16:creationId xmlns:a16="http://schemas.microsoft.com/office/drawing/2014/main" id="{8B367795-5030-4A9F-BD55-37828D114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32126"/>
            <a:ext cx="3657600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1" name="Rectangle 16">
            <a:extLst>
              <a:ext uri="{FF2B5EF4-FFF2-40B4-BE49-F238E27FC236}">
                <a16:creationId xmlns:a16="http://schemas.microsoft.com/office/drawing/2014/main" id="{C1F84AB1-6D22-465E-8E92-6E606EA46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768850"/>
            <a:ext cx="996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time lines</a:t>
            </a:r>
            <a:endParaRPr lang="en-US" altLang="en-US" sz="1500"/>
          </a:p>
        </p:txBody>
      </p:sp>
      <p:sp>
        <p:nvSpPr>
          <p:cNvPr id="30732" name="Rectangle 16">
            <a:extLst>
              <a:ext uri="{FF2B5EF4-FFF2-40B4-BE49-F238E27FC236}">
                <a16:creationId xmlns:a16="http://schemas.microsoft.com/office/drawing/2014/main" id="{CEC26E54-310E-4B5B-8250-8EC5EC108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76" y="4789488"/>
            <a:ext cx="1317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density maps</a:t>
            </a:r>
            <a:endParaRPr lang="en-US" altLang="en-US" sz="1500"/>
          </a:p>
        </p:txBody>
      </p:sp>
      <p:pic>
        <p:nvPicPr>
          <p:cNvPr id="30733" name="Picture 19">
            <a:extLst>
              <a:ext uri="{FF2B5EF4-FFF2-40B4-BE49-F238E27FC236}">
                <a16:creationId xmlns:a16="http://schemas.microsoft.com/office/drawing/2014/main" id="{A0A894FA-840E-408C-8CC7-63739EB0D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105401"/>
            <a:ext cx="3124200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4" name="Rectangle 16">
            <a:extLst>
              <a:ext uri="{FF2B5EF4-FFF2-40B4-BE49-F238E27FC236}">
                <a16:creationId xmlns:a16="http://schemas.microsoft.com/office/drawing/2014/main" id="{53118EC0-261F-4784-BB6E-667F6542F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1" y="6546850"/>
            <a:ext cx="24622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more graphs and networks</a:t>
            </a:r>
            <a:endParaRPr lang="en-US" altLang="en-US" sz="1500"/>
          </a:p>
        </p:txBody>
      </p:sp>
      <p:pic>
        <p:nvPicPr>
          <p:cNvPr id="30735" name="Picture 21">
            <a:extLst>
              <a:ext uri="{FF2B5EF4-FFF2-40B4-BE49-F238E27FC236}">
                <a16:creationId xmlns:a16="http://schemas.microsoft.com/office/drawing/2014/main" id="{EE251448-8B7B-42D4-93C3-042F40893F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38" y="3036888"/>
            <a:ext cx="2557462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6" name="Rectangle 16">
            <a:extLst>
              <a:ext uri="{FF2B5EF4-FFF2-40B4-BE49-F238E27FC236}">
                <a16:creationId xmlns:a16="http://schemas.microsoft.com/office/drawing/2014/main" id="{0B48F620-26EA-496D-952C-130E6DCE4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789488"/>
            <a:ext cx="19700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graphs and networks</a:t>
            </a:r>
            <a:endParaRPr lang="en-US" altLang="en-US" sz="1500"/>
          </a:p>
        </p:txBody>
      </p:sp>
      <p:pic>
        <p:nvPicPr>
          <p:cNvPr id="30737" name="Picture 23">
            <a:extLst>
              <a:ext uri="{FF2B5EF4-FFF2-40B4-BE49-F238E27FC236}">
                <a16:creationId xmlns:a16="http://schemas.microsoft.com/office/drawing/2014/main" id="{3548E0BB-2725-43C2-B935-5D71A007A2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105401"/>
            <a:ext cx="2438400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8" name="Rectangle 16">
            <a:extLst>
              <a:ext uri="{FF2B5EF4-FFF2-40B4-BE49-F238E27FC236}">
                <a16:creationId xmlns:a16="http://schemas.microsoft.com/office/drawing/2014/main" id="{A99749C9-9B37-44AC-8292-5C81712FD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4" y="6553200"/>
            <a:ext cx="15954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multivariate data</a:t>
            </a:r>
            <a:endParaRPr lang="en-US" altLang="en-US" sz="1500"/>
          </a:p>
        </p:txBody>
      </p:sp>
      <p:pic>
        <p:nvPicPr>
          <p:cNvPr id="30739" name="Picture 25">
            <a:extLst>
              <a:ext uri="{FF2B5EF4-FFF2-40B4-BE49-F238E27FC236}">
                <a16:creationId xmlns:a16="http://schemas.microsoft.com/office/drawing/2014/main" id="{7E0DE5B5-F891-4AF2-8A77-008414A12F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105401"/>
            <a:ext cx="25908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0" name="Rectangle 16">
            <a:extLst>
              <a:ext uri="{FF2B5EF4-FFF2-40B4-BE49-F238E27FC236}">
                <a16:creationId xmlns:a16="http://schemas.microsoft.com/office/drawing/2014/main" id="{9CCB8C7C-7191-4DD9-96EE-C3F522ECB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1" y="6553200"/>
            <a:ext cx="17557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00000"/>
                </a:solidFill>
              </a:rPr>
              <a:t>stacked bar charts</a:t>
            </a:r>
            <a:endParaRPr lang="en-US" altLang="en-US"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7">
            <a:extLst>
              <a:ext uri="{FF2B5EF4-FFF2-40B4-BE49-F238E27FC236}">
                <a16:creationId xmlns:a16="http://schemas.microsoft.com/office/drawing/2014/main" id="{FCC0A6FF-B1A3-4207-A09F-70B1E8B3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717676"/>
            <a:ext cx="2811463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9">
            <a:extLst>
              <a:ext uri="{FF2B5EF4-FFF2-40B4-BE49-F238E27FC236}">
                <a16:creationId xmlns:a16="http://schemas.microsoft.com/office/drawing/2014/main" id="{B3E7B2F3-839D-48F2-841B-F26CA969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247808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6">
            <a:extLst>
              <a:ext uri="{FF2B5EF4-FFF2-40B4-BE49-F238E27FC236}">
                <a16:creationId xmlns:a16="http://schemas.microsoft.com/office/drawing/2014/main" id="{03C345F9-4B06-408F-8F79-655B38E85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09800"/>
            <a:ext cx="3076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6">
            <a:extLst>
              <a:ext uri="{FF2B5EF4-FFF2-40B4-BE49-F238E27FC236}">
                <a16:creationId xmlns:a16="http://schemas.microsoft.com/office/drawing/2014/main" id="{F8316E5A-2006-496E-8026-8E75D10E6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SciVis </a:t>
            </a:r>
            <a:r>
              <a:rPr lang="en-US" altLang="en-US" sz="2300" b="1" i="1">
                <a:solidFill>
                  <a:srgbClr val="000090"/>
                </a:solidFill>
              </a:rPr>
              <a:t>vs</a:t>
            </a:r>
            <a:r>
              <a:rPr lang="en-US" altLang="en-US" sz="2300" b="1">
                <a:solidFill>
                  <a:srgbClr val="000090"/>
                </a:solidFill>
              </a:rPr>
              <a:t> InfoVis </a:t>
            </a:r>
            <a:r>
              <a:rPr lang="en-US" altLang="en-US" sz="2300" b="1" i="1">
                <a:solidFill>
                  <a:srgbClr val="000090"/>
                </a:solidFill>
              </a:rPr>
              <a:t>vs</a:t>
            </a:r>
            <a:r>
              <a:rPr lang="en-US" altLang="en-US" sz="2300" b="1">
                <a:solidFill>
                  <a:srgbClr val="000090"/>
                </a:solidFill>
              </a:rPr>
              <a:t> Infographics</a:t>
            </a:r>
          </a:p>
        </p:txBody>
      </p:sp>
      <p:sp>
        <p:nvSpPr>
          <p:cNvPr id="31749" name="Rectangle 8">
            <a:extLst>
              <a:ext uri="{FF2B5EF4-FFF2-40B4-BE49-F238E27FC236}">
                <a16:creationId xmlns:a16="http://schemas.microsoft.com/office/drawing/2014/main" id="{A407E6D0-C434-4FA4-BEA9-A95675074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6" y="1219200"/>
            <a:ext cx="873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SciVis</a:t>
            </a:r>
          </a:p>
        </p:txBody>
      </p:sp>
      <p:sp>
        <p:nvSpPr>
          <p:cNvPr id="31750" name="Rectangle 9">
            <a:extLst>
              <a:ext uri="{FF2B5EF4-FFF2-40B4-BE49-F238E27FC236}">
                <a16:creationId xmlns:a16="http://schemas.microsoft.com/office/drawing/2014/main" id="{B039216A-7DBE-485E-B34C-413642D44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1" y="1219200"/>
            <a:ext cx="949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InfoVis</a:t>
            </a:r>
          </a:p>
        </p:txBody>
      </p:sp>
      <p:sp>
        <p:nvSpPr>
          <p:cNvPr id="31751" name="Rectangle 10">
            <a:extLst>
              <a:ext uri="{FF2B5EF4-FFF2-40B4-BE49-F238E27FC236}">
                <a16:creationId xmlns:a16="http://schemas.microsoft.com/office/drawing/2014/main" id="{196B855C-5FCE-4E89-84C3-C659BA9FA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9764" y="1219200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Infographics</a:t>
            </a:r>
          </a:p>
        </p:txBody>
      </p:sp>
      <p:sp>
        <p:nvSpPr>
          <p:cNvPr id="31752" name="Rectangle 15">
            <a:extLst>
              <a:ext uri="{FF2B5EF4-FFF2-40B4-BE49-F238E27FC236}">
                <a16:creationId xmlns:a16="http://schemas.microsoft.com/office/drawing/2014/main" id="{AC9A1A97-1458-436E-AC3A-BDE90D1B6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659313"/>
            <a:ext cx="276225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high scientific content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very technical audience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typically interactive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very precise information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high level of detail</a:t>
            </a:r>
          </a:p>
        </p:txBody>
      </p:sp>
      <p:sp>
        <p:nvSpPr>
          <p:cNvPr id="31753" name="Rectangle 15">
            <a:extLst>
              <a:ext uri="{FF2B5EF4-FFF2-40B4-BE49-F238E27FC236}">
                <a16:creationId xmlns:a16="http://schemas.microsoft.com/office/drawing/2014/main" id="{2FFC91DB-FBB4-42CE-A0B4-37A2124BF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4659314"/>
            <a:ext cx="27368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less scientific content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less technical audience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typically interactive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less precise information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more aggregation</a:t>
            </a:r>
          </a:p>
        </p:txBody>
      </p:sp>
      <p:sp>
        <p:nvSpPr>
          <p:cNvPr id="31754" name="Rectangle 15">
            <a:extLst>
              <a:ext uri="{FF2B5EF4-FFF2-40B4-BE49-F238E27FC236}">
                <a16:creationId xmlns:a16="http://schemas.microsoft.com/office/drawing/2014/main" id="{ED5954E7-6F1A-4E9C-B673-1F7B000B1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2550" y="4648201"/>
            <a:ext cx="28130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general-purpose content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very broad audience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typically static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qualitative information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summaries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6">
            <a:extLst>
              <a:ext uri="{FF2B5EF4-FFF2-40B4-BE49-F238E27FC236}">
                <a16:creationId xmlns:a16="http://schemas.microsoft.com/office/drawing/2014/main" id="{987F1B44-4EA9-4886-B684-CEB046E247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Scientific Visualization – Basic data Characteristics</a:t>
            </a:r>
          </a:p>
        </p:txBody>
      </p:sp>
      <p:pic>
        <p:nvPicPr>
          <p:cNvPr id="32770" name="Picture 7">
            <a:extLst>
              <a:ext uri="{FF2B5EF4-FFF2-40B4-BE49-F238E27FC236}">
                <a16:creationId xmlns:a16="http://schemas.microsoft.com/office/drawing/2014/main" id="{333481D4-66E1-4164-B4E6-A7F4CC37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219200"/>
            <a:ext cx="23669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8">
            <a:extLst>
              <a:ext uri="{FF2B5EF4-FFF2-40B4-BE49-F238E27FC236}">
                <a16:creationId xmlns:a16="http://schemas.microsoft.com/office/drawing/2014/main" id="{6366092D-4AA9-4DA7-90C6-5D7EBBE93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4" y="1219200"/>
            <a:ext cx="245903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9">
            <a:extLst>
              <a:ext uri="{FF2B5EF4-FFF2-40B4-BE49-F238E27FC236}">
                <a16:creationId xmlns:a16="http://schemas.microsoft.com/office/drawing/2014/main" id="{3471FBAF-95D7-4B2E-9398-13BC603F9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219200"/>
            <a:ext cx="3208338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Stanford bunny 3D model</a:t>
            </a:r>
            <a:br>
              <a:rPr lang="en-US" altLang="en-US" sz="1400"/>
            </a:br>
            <a:r>
              <a:rPr lang="en-US" altLang="en-US" sz="1400"/>
              <a:t>(70K triangles, 30K vertices)</a:t>
            </a:r>
          </a:p>
          <a:p>
            <a:pPr eaLnBrk="1" hangingPunct="1"/>
            <a:endParaRPr lang="en-US" altLang="en-US" sz="1400"/>
          </a:p>
          <a:p>
            <a:pPr eaLnBrk="1" hangingPunct="1"/>
            <a:r>
              <a:rPr lang="en-US" altLang="en-US" sz="1400"/>
              <a:t>Right image shows surface curvature</a:t>
            </a:r>
            <a:br>
              <a:rPr lang="en-US" altLang="en-US" sz="1400"/>
            </a:br>
            <a:r>
              <a:rPr lang="en-US" altLang="en-US" sz="1400"/>
              <a:t>(scalar dataset, red=flat, blue=curved)</a:t>
            </a:r>
          </a:p>
        </p:txBody>
      </p:sp>
      <p:sp>
        <p:nvSpPr>
          <p:cNvPr id="32773" name="Rectangle 10">
            <a:extLst>
              <a:ext uri="{FF2B5EF4-FFF2-40B4-BE49-F238E27FC236}">
                <a16:creationId xmlns:a16="http://schemas.microsoft.com/office/drawing/2014/main" id="{49A5EE6E-6B08-4450-81BC-FA5ABD7CB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3973514"/>
            <a:ext cx="77898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data: numerical values defined on a spatial domain, say:  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3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both domain and range are continuous spaces </a:t>
            </a:r>
            <a:endParaRPr lang="en-US" altLang="en-US" sz="18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hence the following are easy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resampling / rescaling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filtering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reconstruction (from piecewise discrete representation e.g. triangles)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</a:t>
            </a:r>
            <a:r>
              <a:rPr lang="en-US" altLang="en-US" sz="1800">
                <a:solidFill>
                  <a:srgbClr val="7575D1"/>
                </a:solidFill>
              </a:rPr>
              <a:t>visual interpretation </a:t>
            </a:r>
            <a:r>
              <a:rPr lang="en-US" altLang="en-US" sz="1800"/>
              <a:t>(domain is a natural 3D shape)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6">
            <a:extLst>
              <a:ext uri="{FF2B5EF4-FFF2-40B4-BE49-F238E27FC236}">
                <a16:creationId xmlns:a16="http://schemas.microsoft.com/office/drawing/2014/main" id="{71D72E62-05E1-465C-97D5-DC1DDB350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Scientific Visualization – The Dataset</a:t>
            </a:r>
          </a:p>
        </p:txBody>
      </p:sp>
      <p:sp>
        <p:nvSpPr>
          <p:cNvPr id="33794" name="Rectangle 10">
            <a:extLst>
              <a:ext uri="{FF2B5EF4-FFF2-40B4-BE49-F238E27FC236}">
                <a16:creationId xmlns:a16="http://schemas.microsoft.com/office/drawing/2014/main" id="{E19DD11B-06AF-4A2B-8D30-00CEC654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990601"/>
            <a:ext cx="699742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Dataset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key notion in visualization (SciVis, InfoVis, SoftVis)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a dataset captures all relevant characteristics of a data collection </a:t>
            </a:r>
            <a:endParaRPr lang="en-US" altLang="en-US" sz="18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structure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values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operations</a:t>
            </a:r>
          </a:p>
          <a:p>
            <a:pPr eaLnBrk="1" hangingPunct="1"/>
            <a:endParaRPr lang="en-US" altLang="en-US" sz="1800"/>
          </a:p>
          <a:p>
            <a:pPr eaLnBrk="1" hangingPunct="1"/>
            <a:endParaRPr lang="en-US" altLang="en-US" sz="18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7B4C03-AF6F-42DC-81CF-1578FD660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38" y="3200400"/>
            <a:ext cx="12954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Dataset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343D38-31FB-42FB-B1FD-E79A89040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038600"/>
            <a:ext cx="12954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Structure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F7A506-30D7-4249-80FD-B156AC68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038600"/>
            <a:ext cx="12954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Attributes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ABD044-53A8-4C0C-BAF1-1B2E479AB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938" y="4876800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Points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438402-0A3E-4668-8435-C9080A67C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938" y="4876800"/>
            <a:ext cx="8382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Cells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8211FC4-4DF4-4EC6-B938-7ED10F521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738" y="4876800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Scalar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879037-7D58-46A9-9E1A-75CBB8098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876800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Vector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89629C6-25DC-453C-A50B-8C57511ED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876800"/>
            <a:ext cx="9144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Tensor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91A6DA-FA82-4845-8F86-60531A15DB85}"/>
              </a:ext>
            </a:extLst>
          </p:cNvPr>
          <p:cNvCxnSpPr>
            <a:cxnSpLocks noChangeShapeType="1"/>
            <a:stCxn id="7" idx="2"/>
            <a:endCxn id="8" idx="0"/>
          </p:cNvCxnSpPr>
          <p:nvPr/>
        </p:nvCxnSpPr>
        <p:spPr bwMode="auto">
          <a:xfrm rot="5400000">
            <a:off x="3944938" y="2628900"/>
            <a:ext cx="381000" cy="24384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62BCC7-CA8B-481D-84F1-547DA7834B1D}"/>
              </a:ext>
            </a:extLst>
          </p:cNvPr>
          <p:cNvCxnSpPr>
            <a:cxnSpLocks noChangeShapeType="1"/>
            <a:stCxn id="7" idx="2"/>
            <a:endCxn id="9" idx="0"/>
          </p:cNvCxnSpPr>
          <p:nvPr/>
        </p:nvCxnSpPr>
        <p:spPr bwMode="auto">
          <a:xfrm rot="16200000" flipH="1">
            <a:off x="5316538" y="3695700"/>
            <a:ext cx="381000" cy="3048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9BB861-F07D-4F75-9761-AAD289D9F931}"/>
              </a:ext>
            </a:extLst>
          </p:cNvPr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2325688" y="4286250"/>
            <a:ext cx="381000" cy="800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DA8065-F394-4C5B-BCEC-6EC0E24B430C}"/>
              </a:ext>
            </a:extLst>
          </p:cNvPr>
          <p:cNvCxnSpPr>
            <a:cxnSpLocks noChangeShapeType="1"/>
            <a:stCxn id="8" idx="2"/>
            <a:endCxn id="11" idx="0"/>
          </p:cNvCxnSpPr>
          <p:nvPr/>
        </p:nvCxnSpPr>
        <p:spPr bwMode="auto">
          <a:xfrm rot="16200000" flipH="1">
            <a:off x="2878138" y="4533900"/>
            <a:ext cx="381000" cy="3048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992897-6C6D-4982-ACF7-CD6FEF1D980D}"/>
              </a:ext>
            </a:extLst>
          </p:cNvPr>
          <p:cNvCxnSpPr>
            <a:cxnSpLocks noChangeShapeType="1"/>
            <a:stCxn id="9" idx="2"/>
            <a:endCxn id="12" idx="0"/>
          </p:cNvCxnSpPr>
          <p:nvPr/>
        </p:nvCxnSpPr>
        <p:spPr bwMode="auto">
          <a:xfrm rot="5400000">
            <a:off x="4992688" y="4210050"/>
            <a:ext cx="381000" cy="9525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BA661F-2101-479F-9B1C-C6FF4012DB2E}"/>
              </a:ext>
            </a:extLst>
          </p:cNvPr>
          <p:cNvCxnSpPr>
            <a:cxnSpLocks noChangeShapeType="1"/>
            <a:stCxn id="9" idx="2"/>
            <a:endCxn id="13" idx="0"/>
          </p:cNvCxnSpPr>
          <p:nvPr/>
        </p:nvCxnSpPr>
        <p:spPr bwMode="auto">
          <a:xfrm rot="16200000" flipH="1">
            <a:off x="5526088" y="4629150"/>
            <a:ext cx="381000" cy="1143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23461A-1FAE-4B9A-9BA8-08E7D215E261}"/>
              </a:ext>
            </a:extLst>
          </p:cNvPr>
          <p:cNvCxnSpPr>
            <a:cxnSpLocks noChangeShapeType="1"/>
            <a:stCxn id="9" idx="2"/>
            <a:endCxn id="14" idx="0"/>
          </p:cNvCxnSpPr>
          <p:nvPr/>
        </p:nvCxnSpPr>
        <p:spPr bwMode="auto">
          <a:xfrm rot="16200000" flipH="1">
            <a:off x="6059488" y="4095750"/>
            <a:ext cx="381000" cy="1181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02EB26E-A440-4639-BA8E-BA733E00B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275" y="4038600"/>
            <a:ext cx="13716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Operations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524F-664E-4596-9B32-6BF26D4655BD}"/>
              </a:ext>
            </a:extLst>
          </p:cNvPr>
          <p:cNvCxnSpPr>
            <a:cxnSpLocks noChangeShapeType="1"/>
            <a:stCxn id="7" idx="2"/>
            <a:endCxn id="29" idx="0"/>
          </p:cNvCxnSpPr>
          <p:nvPr/>
        </p:nvCxnSpPr>
        <p:spPr bwMode="auto">
          <a:xfrm rot="16200000" flipH="1">
            <a:off x="6914357" y="2097882"/>
            <a:ext cx="381000" cy="350043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0FE8FB0-1AF7-4A40-950A-F5C50E0A4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38" y="4876800"/>
            <a:ext cx="1752600" cy="457200"/>
          </a:xfrm>
          <a:prstGeom prst="roundRect">
            <a:avLst>
              <a:gd name="adj" fmla="val 16667"/>
            </a:avLst>
          </a:prstGeom>
          <a:solidFill>
            <a:srgbClr val="D1D1F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>
                <a:latin typeface="Arial" charset="0"/>
                <a:ea typeface="ＭＳ Ｐゴシック" charset="0"/>
              </a:rPr>
              <a:t>Reconstruction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E62F68-85CB-4C54-B4B4-F124C0614DF1}"/>
              </a:ext>
            </a:extLst>
          </p:cNvPr>
          <p:cNvCxnSpPr>
            <a:cxnSpLocks noChangeShapeType="1"/>
            <a:stCxn id="29" idx="2"/>
            <a:endCxn id="45" idx="0"/>
          </p:cNvCxnSpPr>
          <p:nvPr/>
        </p:nvCxnSpPr>
        <p:spPr bwMode="auto">
          <a:xfrm rot="16200000" flipH="1">
            <a:off x="8666957" y="4683919"/>
            <a:ext cx="381000" cy="4763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4" name="Rectangle 47">
            <a:extLst>
              <a:ext uri="{FF2B5EF4-FFF2-40B4-BE49-F238E27FC236}">
                <a16:creationId xmlns:a16="http://schemas.microsoft.com/office/drawing/2014/main" id="{2A37E11D-CA71-4CD4-96B0-0C1675698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1539" y="4911725"/>
            <a:ext cx="41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…</a:t>
            </a:r>
            <a:endParaRPr lang="en-US" altLang="en-US" sz="1800"/>
          </a:p>
        </p:txBody>
      </p:sp>
      <p:sp>
        <p:nvSpPr>
          <p:cNvPr id="33815" name="Rectangle 52">
            <a:extLst>
              <a:ext uri="{FF2B5EF4-FFF2-40B4-BE49-F238E27FC236}">
                <a16:creationId xmlns:a16="http://schemas.microsoft.com/office/drawing/2014/main" id="{99EB1C1C-6875-402A-968C-D7FE3BED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276" y="4911725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…</a:t>
            </a:r>
            <a:endParaRPr lang="en-US" altLang="en-US" sz="1800"/>
          </a:p>
        </p:txBody>
      </p:sp>
      <p:sp>
        <p:nvSpPr>
          <p:cNvPr id="33816" name="Rectangle 53">
            <a:extLst>
              <a:ext uri="{FF2B5EF4-FFF2-40B4-BE49-F238E27FC236}">
                <a16:creationId xmlns:a16="http://schemas.microsoft.com/office/drawing/2014/main" id="{D47A69E0-3B0D-4F77-B7F7-F1242B5B5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4" y="4098925"/>
            <a:ext cx="1203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: </a:t>
            </a:r>
            <a:r>
              <a:rPr lang="en-US" altLang="en-US" sz="16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FF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600">
                <a:latin typeface="Symbol" panose="05050102010706020507" pitchFamily="18" charset="2"/>
              </a:rPr>
              <a:t>®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000000"/>
                </a:solidFill>
                <a:latin typeface="Times" panose="02020603050405020304" pitchFamily="18" charset="0"/>
              </a:rPr>
              <a:t>n</a:t>
            </a:r>
            <a:endParaRPr lang="en-US" altLang="en-US" sz="1600" baseline="30000"/>
          </a:p>
        </p:txBody>
      </p:sp>
      <p:sp>
        <p:nvSpPr>
          <p:cNvPr id="33817" name="Rectangle 54">
            <a:extLst>
              <a:ext uri="{FF2B5EF4-FFF2-40B4-BE49-F238E27FC236}">
                <a16:creationId xmlns:a16="http://schemas.microsoft.com/office/drawing/2014/main" id="{DFD2C44D-20EE-4EBE-BA52-9EF75F94C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64" y="4079875"/>
            <a:ext cx="1203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: 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00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600">
                <a:latin typeface="Symbol" panose="05050102010706020507" pitchFamily="18" charset="2"/>
              </a:rPr>
              <a:t>®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FF0000"/>
                </a:solidFill>
                <a:latin typeface="Times" panose="02020603050405020304" pitchFamily="18" charset="0"/>
              </a:rPr>
              <a:t>n</a:t>
            </a:r>
            <a:endParaRPr lang="en-US" altLang="en-US" sz="1600" baseline="30000">
              <a:solidFill>
                <a:srgbClr val="FF0000"/>
              </a:solidFill>
            </a:endParaRPr>
          </a:p>
        </p:txBody>
      </p:sp>
      <p:sp>
        <p:nvSpPr>
          <p:cNvPr id="33818" name="Rectangle 55">
            <a:extLst>
              <a:ext uri="{FF2B5EF4-FFF2-40B4-BE49-F238E27FC236}">
                <a16:creationId xmlns:a16="http://schemas.microsoft.com/office/drawing/2014/main" id="{472A057E-B210-46EE-B32D-35255A411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764" y="4079875"/>
            <a:ext cx="1203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: 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00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Symbol" panose="05050102010706020507" pitchFamily="18" charset="2"/>
              </a:rPr>
              <a:t>®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600" b="1"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latin typeface="Times" panose="02020603050405020304" pitchFamily="18" charset="0"/>
              </a:rPr>
              <a:t>n</a:t>
            </a:r>
            <a:endParaRPr lang="en-US" altLang="en-US" sz="1600" baseline="30000"/>
          </a:p>
        </p:txBody>
      </p:sp>
      <p:sp>
        <p:nvSpPr>
          <p:cNvPr id="33819" name="Rectangle 56">
            <a:extLst>
              <a:ext uri="{FF2B5EF4-FFF2-40B4-BE49-F238E27FC236}">
                <a16:creationId xmlns:a16="http://schemas.microsoft.com/office/drawing/2014/main" id="{70F94C8F-064E-44DB-8704-2D13A2397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9" y="5334000"/>
            <a:ext cx="1165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: </a:t>
            </a:r>
            <a:r>
              <a:rPr lang="en-US" altLang="en-US" sz="16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FF0000"/>
                </a:solidFill>
                <a:latin typeface="Times" panose="02020603050405020304" pitchFamily="18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600">
                <a:latin typeface="Symbol" panose="05050102010706020507" pitchFamily="18" charset="2"/>
              </a:rPr>
              <a:t>®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000000"/>
                </a:solidFill>
                <a:latin typeface="Times" panose="02020603050405020304" pitchFamily="18" charset="0"/>
              </a:rPr>
              <a:t>n</a:t>
            </a:r>
            <a:endParaRPr lang="en-US" altLang="en-US" sz="1600" baseline="30000"/>
          </a:p>
        </p:txBody>
      </p:sp>
      <p:sp>
        <p:nvSpPr>
          <p:cNvPr id="33820" name="Rectangle 57">
            <a:extLst>
              <a:ext uri="{FF2B5EF4-FFF2-40B4-BE49-F238E27FC236}">
                <a16:creationId xmlns:a16="http://schemas.microsoft.com/office/drawing/2014/main" id="{98B98F06-D771-4A39-9CDD-9E1A4FD4C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9" y="5562600"/>
            <a:ext cx="1165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: </a:t>
            </a:r>
            <a:r>
              <a:rPr lang="en-US" altLang="en-US" sz="16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FF0000"/>
                </a:solidFill>
                <a:latin typeface="Times" panose="02020603050405020304" pitchFamily="18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600">
                <a:latin typeface="Symbol" panose="05050102010706020507" pitchFamily="18" charset="2"/>
              </a:rPr>
              <a:t>®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000000"/>
                </a:solidFill>
                <a:latin typeface="Times" panose="02020603050405020304" pitchFamily="18" charset="0"/>
              </a:rPr>
              <a:t>n</a:t>
            </a:r>
            <a:endParaRPr lang="en-US" altLang="en-US" sz="1600" baseline="30000"/>
          </a:p>
        </p:txBody>
      </p:sp>
      <p:sp>
        <p:nvSpPr>
          <p:cNvPr id="33821" name="Rectangle 58">
            <a:extLst>
              <a:ext uri="{FF2B5EF4-FFF2-40B4-BE49-F238E27FC236}">
                <a16:creationId xmlns:a16="http://schemas.microsoft.com/office/drawing/2014/main" id="{B89EA1DE-3114-4807-A08A-D3C6F7009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1" y="5334000"/>
            <a:ext cx="1135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: 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00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600">
                <a:latin typeface="Symbol" panose="05050102010706020507" pitchFamily="18" charset="2"/>
              </a:rPr>
              <a:t>®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endParaRPr lang="en-US" altLang="en-US" sz="1600" baseline="30000">
              <a:solidFill>
                <a:srgbClr val="FF0000"/>
              </a:solidFill>
            </a:endParaRPr>
          </a:p>
        </p:txBody>
      </p:sp>
      <p:sp>
        <p:nvSpPr>
          <p:cNvPr id="33822" name="Rectangle 60">
            <a:extLst>
              <a:ext uri="{FF2B5EF4-FFF2-40B4-BE49-F238E27FC236}">
                <a16:creationId xmlns:a16="http://schemas.microsoft.com/office/drawing/2014/main" id="{5B2A5C48-7BE3-478D-AF8D-32F978282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1" y="5326064"/>
            <a:ext cx="1203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: 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00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600">
                <a:latin typeface="Symbol" panose="05050102010706020507" pitchFamily="18" charset="2"/>
              </a:rPr>
              <a:t>®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FF0000"/>
                </a:solidFill>
                <a:latin typeface="Times" panose="02020603050405020304" pitchFamily="18" charset="0"/>
              </a:rPr>
              <a:t>3</a:t>
            </a:r>
            <a:endParaRPr lang="en-US" altLang="en-US" sz="1600" baseline="30000">
              <a:solidFill>
                <a:srgbClr val="FF0000"/>
              </a:solidFill>
            </a:endParaRPr>
          </a:p>
        </p:txBody>
      </p:sp>
      <p:sp>
        <p:nvSpPr>
          <p:cNvPr id="33823" name="Rectangle 61">
            <a:extLst>
              <a:ext uri="{FF2B5EF4-FFF2-40B4-BE49-F238E27FC236}">
                <a16:creationId xmlns:a16="http://schemas.microsoft.com/office/drawing/2014/main" id="{ECD47016-A2E2-4B17-9904-FA50CB86C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438" y="5308600"/>
            <a:ext cx="1339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: 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00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600">
                <a:latin typeface="Symbol" panose="05050102010706020507" pitchFamily="18" charset="2"/>
              </a:rPr>
              <a:t>®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6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FF0000"/>
                </a:solidFill>
                <a:latin typeface="Times" panose="02020603050405020304" pitchFamily="18" charset="0"/>
              </a:rPr>
              <a:t>6..9</a:t>
            </a:r>
            <a:endParaRPr lang="en-US" altLang="en-US" sz="1600" baseline="30000">
              <a:solidFill>
                <a:srgbClr val="FF0000"/>
              </a:solidFill>
            </a:endParaRPr>
          </a:p>
        </p:txBody>
      </p:sp>
      <p:sp>
        <p:nvSpPr>
          <p:cNvPr id="33824" name="Rectangle 62">
            <a:extLst>
              <a:ext uri="{FF2B5EF4-FFF2-40B4-BE49-F238E27FC236}">
                <a16:creationId xmlns:a16="http://schemas.microsoft.com/office/drawing/2014/main" id="{F52C0F06-C9A4-462A-84DB-47C1F0717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0539" y="5334001"/>
            <a:ext cx="181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piecewise constant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400"/>
              <a:t> piecewise linear</a:t>
            </a:r>
          </a:p>
        </p:txBody>
      </p:sp>
      <p:sp>
        <p:nvSpPr>
          <p:cNvPr id="33825" name="Rectangle 63">
            <a:extLst>
              <a:ext uri="{FF2B5EF4-FFF2-40B4-BE49-F238E27FC236}">
                <a16:creationId xmlns:a16="http://schemas.microsoft.com/office/drawing/2014/main" id="{82ED5DE3-D93A-46B7-B21A-7736B311A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1" y="3251200"/>
            <a:ext cx="1203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000000"/>
                </a:solidFill>
                <a:latin typeface="Times" panose="02020603050405020304" pitchFamily="18" charset="0"/>
              </a:rPr>
              <a:t>f </a:t>
            </a:r>
            <a:r>
              <a:rPr lang="en-US" altLang="en-US" sz="1600">
                <a:latin typeface="Times" panose="02020603050405020304" pitchFamily="18" charset="0"/>
              </a:rPr>
              <a:t>: </a:t>
            </a:r>
            <a:r>
              <a:rPr lang="en-US" altLang="en-US" sz="1600" b="1"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latin typeface="Times" panose="02020603050405020304" pitchFamily="18" charset="0"/>
              </a:rPr>
              <a:t>m</a:t>
            </a:r>
            <a:r>
              <a:rPr lang="en-US" altLang="en-US" sz="1600">
                <a:latin typeface="Times" panose="02020603050405020304" pitchFamily="18" charset="0"/>
              </a:rPr>
              <a:t> </a:t>
            </a:r>
            <a:r>
              <a:rPr lang="en-US" altLang="en-US" sz="1600">
                <a:latin typeface="Symbol" panose="05050102010706020507" pitchFamily="18" charset="2"/>
              </a:rPr>
              <a:t>®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6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600" baseline="30000">
                <a:solidFill>
                  <a:srgbClr val="000000"/>
                </a:solidFill>
                <a:latin typeface="Times" panose="02020603050405020304" pitchFamily="18" charset="0"/>
              </a:rPr>
              <a:t>n</a:t>
            </a:r>
            <a:endParaRPr lang="en-US" altLang="en-US" sz="1600" baseline="3000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C08AAFF-7472-4E01-A704-4D57D48D215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6537325" y="2870200"/>
            <a:ext cx="685800" cy="457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32316CE-0BCF-4D28-8387-E926455EBB4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7086600" y="2862263"/>
            <a:ext cx="685800" cy="457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28" name="Rectangle 67">
            <a:extLst>
              <a:ext uri="{FF2B5EF4-FFF2-40B4-BE49-F238E27FC236}">
                <a16:creationId xmlns:a16="http://schemas.microsoft.com/office/drawing/2014/main" id="{6C9E4C12-CB91-41ED-9B95-079E2415B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587626"/>
            <a:ext cx="1352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i="1"/>
              <a:t>m</a:t>
            </a:r>
            <a:r>
              <a:rPr lang="en-US" altLang="en-US" sz="1400"/>
              <a:t>-dimensional</a:t>
            </a:r>
          </a:p>
        </p:txBody>
      </p:sp>
      <p:sp>
        <p:nvSpPr>
          <p:cNvPr id="33829" name="Rectangle 68">
            <a:extLst>
              <a:ext uri="{FF2B5EF4-FFF2-40B4-BE49-F238E27FC236}">
                <a16:creationId xmlns:a16="http://schemas.microsoft.com/office/drawing/2014/main" id="{FC63B078-0357-42A1-899B-ACCE028F7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590801"/>
            <a:ext cx="890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i="1"/>
              <a:t>n</a:t>
            </a:r>
            <a:r>
              <a:rPr lang="en-US" altLang="en-US" sz="1400"/>
              <a:t>-variate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A72EE8-047A-4766-BE8A-FE7265E3074C}"/>
              </a:ext>
            </a:extLst>
          </p:cNvPr>
          <p:cNvSpPr/>
          <p:nvPr/>
        </p:nvSpPr>
        <p:spPr>
          <a:xfrm>
            <a:off x="4267200" y="6019800"/>
            <a:ext cx="2928938" cy="369888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We’ll detail all these later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6">
            <a:extLst>
              <a:ext uri="{FF2B5EF4-FFF2-40B4-BE49-F238E27FC236}">
                <a16:creationId xmlns:a16="http://schemas.microsoft.com/office/drawing/2014/main" id="{3EF066D7-3959-403D-B7D1-4EC1A588C5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Our input: Dataset examples</a:t>
            </a:r>
          </a:p>
        </p:txBody>
      </p:sp>
      <p:pic>
        <p:nvPicPr>
          <p:cNvPr id="34821" name="Picture 11">
            <a:extLst>
              <a:ext uri="{FF2B5EF4-FFF2-40B4-BE49-F238E27FC236}">
                <a16:creationId xmlns:a16="http://schemas.microsoft.com/office/drawing/2014/main" id="{C300A406-3116-468E-A617-B0B4AA06C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838201"/>
            <a:ext cx="22860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12">
            <a:extLst>
              <a:ext uri="{FF2B5EF4-FFF2-40B4-BE49-F238E27FC236}">
                <a16:creationId xmlns:a16="http://schemas.microsoft.com/office/drawing/2014/main" id="{9C68BD20-B8F9-445A-9BEB-13AD0A04B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1828800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3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endParaRPr lang="en-US" altLang="en-US" sz="1800" baseline="30000">
              <a:latin typeface="Times" panose="02020603050405020304" pitchFamily="18" charset="0"/>
            </a:endParaRPr>
          </a:p>
        </p:txBody>
      </p:sp>
      <p:sp>
        <p:nvSpPr>
          <p:cNvPr id="34823" name="Rectangle 14">
            <a:extLst>
              <a:ext uri="{FF2B5EF4-FFF2-40B4-BE49-F238E27FC236}">
                <a16:creationId xmlns:a16="http://schemas.microsoft.com/office/drawing/2014/main" id="{1CEC8CC4-701D-4869-AFF0-C723010D6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1828800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2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endParaRPr lang="en-US" altLang="en-US" sz="1800" baseline="30000">
              <a:latin typeface="Times" panose="02020603050405020304" pitchFamily="18" charset="0"/>
            </a:endParaRPr>
          </a:p>
        </p:txBody>
      </p:sp>
      <p:pic>
        <p:nvPicPr>
          <p:cNvPr id="34824" name="Picture 15">
            <a:extLst>
              <a:ext uri="{FF2B5EF4-FFF2-40B4-BE49-F238E27FC236}">
                <a16:creationId xmlns:a16="http://schemas.microsoft.com/office/drawing/2014/main" id="{98A79C18-8D13-4335-9ADD-52FD73E23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6" y="838200"/>
            <a:ext cx="230187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17">
            <a:extLst>
              <a:ext uri="{FF2B5EF4-FFF2-40B4-BE49-F238E27FC236}">
                <a16:creationId xmlns:a16="http://schemas.microsoft.com/office/drawing/2014/main" id="{EC389C96-DD39-48F9-BD93-7E217F521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037014"/>
            <a:ext cx="2182813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8">
            <a:extLst>
              <a:ext uri="{FF2B5EF4-FFF2-40B4-BE49-F238E27FC236}">
                <a16:creationId xmlns:a16="http://schemas.microsoft.com/office/drawing/2014/main" id="{077C9294-2010-4ADC-AA74-1CD236FE7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037013"/>
            <a:ext cx="32004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Rectangle 19">
            <a:extLst>
              <a:ext uri="{FF2B5EF4-FFF2-40B4-BE49-F238E27FC236}">
                <a16:creationId xmlns:a16="http://schemas.microsoft.com/office/drawing/2014/main" id="{0A8FD03D-475A-4061-AA51-9CB447D0D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494214"/>
            <a:ext cx="1284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2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latin typeface="Times" panose="02020603050405020304" pitchFamily="18" charset="0"/>
              </a:rPr>
              <a:t>0</a:t>
            </a:r>
          </a:p>
        </p:txBody>
      </p:sp>
      <p:sp>
        <p:nvSpPr>
          <p:cNvPr id="34828" name="Rectangle 20">
            <a:extLst>
              <a:ext uri="{FF2B5EF4-FFF2-40B4-BE49-F238E27FC236}">
                <a16:creationId xmlns:a16="http://schemas.microsoft.com/office/drawing/2014/main" id="{E20C7C33-13C8-4660-9CB6-4A5AC64F9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538" y="4494214"/>
            <a:ext cx="1211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2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endParaRPr lang="en-US" altLang="en-US" sz="1800" baseline="30000">
              <a:latin typeface="Times" panose="02020603050405020304" pitchFamily="18" charset="0"/>
            </a:endParaRPr>
          </a:p>
        </p:txBody>
      </p:sp>
      <p:sp>
        <p:nvSpPr>
          <p:cNvPr id="34829" name="Rectangle 21">
            <a:extLst>
              <a:ext uri="{FF2B5EF4-FFF2-40B4-BE49-F238E27FC236}">
                <a16:creationId xmlns:a16="http://schemas.microsoft.com/office/drawing/2014/main" id="{D872A33D-FD9D-49C0-BB1F-22C7EC2F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9" y="2286000"/>
            <a:ext cx="1544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 planar slice</a:t>
            </a:r>
            <a:endParaRPr lang="en-US" altLang="en-US" sz="1800"/>
          </a:p>
        </p:txBody>
      </p:sp>
      <p:sp>
        <p:nvSpPr>
          <p:cNvPr id="34830" name="Rectangle 22">
            <a:extLst>
              <a:ext uri="{FF2B5EF4-FFF2-40B4-BE49-F238E27FC236}">
                <a16:creationId xmlns:a16="http://schemas.microsoft.com/office/drawing/2014/main" id="{2D0E7888-9A8B-4D55-8F3F-AE2A68AA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676" y="2286000"/>
            <a:ext cx="1122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 volume</a:t>
            </a:r>
            <a:endParaRPr lang="en-US" altLang="en-US" sz="1800"/>
          </a:p>
        </p:txBody>
      </p:sp>
      <p:sp>
        <p:nvSpPr>
          <p:cNvPr id="34831" name="Rectangle 23">
            <a:extLst>
              <a:ext uri="{FF2B5EF4-FFF2-40B4-BE49-F238E27FC236}">
                <a16:creationId xmlns:a16="http://schemas.microsoft.com/office/drawing/2014/main" id="{E2A91FC4-4EEF-4FFE-B726-08F30DD22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864" y="4887914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 surface</a:t>
            </a:r>
            <a:endParaRPr lang="en-US" altLang="en-US" sz="1800"/>
          </a:p>
        </p:txBody>
      </p:sp>
      <p:sp>
        <p:nvSpPr>
          <p:cNvPr id="34832" name="Rectangle 24">
            <a:extLst>
              <a:ext uri="{FF2B5EF4-FFF2-40B4-BE49-F238E27FC236}">
                <a16:creationId xmlns:a16="http://schemas.microsoft.com/office/drawing/2014/main" id="{FEF18A3C-26A1-45FB-88D3-622665B44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675" y="4887913"/>
            <a:ext cx="21478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 surface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with curvature data</a:t>
            </a:r>
            <a:endParaRPr lang="en-US" altLang="en-US"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6">
            <a:extLst>
              <a:ext uri="{FF2B5EF4-FFF2-40B4-BE49-F238E27FC236}">
                <a16:creationId xmlns:a16="http://schemas.microsoft.com/office/drawing/2014/main" id="{882B7C3A-2D04-49A8-A861-A26A7135A8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Our output: The image</a:t>
            </a:r>
          </a:p>
        </p:txBody>
      </p:sp>
      <p:pic>
        <p:nvPicPr>
          <p:cNvPr id="35845" name="Picture 8">
            <a:extLst>
              <a:ext uri="{FF2B5EF4-FFF2-40B4-BE49-F238E27FC236}">
                <a16:creationId xmlns:a16="http://schemas.microsoft.com/office/drawing/2014/main" id="{F8C2C336-81B0-4DA3-B605-63589E126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657600"/>
            <a:ext cx="2336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Rectangle 9">
            <a:extLst>
              <a:ext uri="{FF2B5EF4-FFF2-40B4-BE49-F238E27FC236}">
                <a16:creationId xmlns:a16="http://schemas.microsoft.com/office/drawing/2014/main" id="{F9CFEC8F-376F-424C-84E7-CABC4D34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200400"/>
            <a:ext cx="12586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2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latin typeface="Times" panose="02020603050405020304" pitchFamily="18" charset="0"/>
              </a:rPr>
              <a:t>3</a:t>
            </a:r>
          </a:p>
        </p:txBody>
      </p:sp>
      <p:sp>
        <p:nvSpPr>
          <p:cNvPr id="35847" name="Rectangle 10">
            <a:extLst>
              <a:ext uri="{FF2B5EF4-FFF2-40B4-BE49-F238E27FC236}">
                <a16:creationId xmlns:a16="http://schemas.microsoft.com/office/drawing/2014/main" id="{E3A798C2-A817-4CE3-9DA6-205F50973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990601"/>
            <a:ext cx="63277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domain: 	2D space (the pixel positions)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co-domain: 	the pixel (RGB) colors or grayscale values</a:t>
            </a:r>
            <a:endParaRPr lang="en-US" altLang="en-US" sz="1800"/>
          </a:p>
          <a:p>
            <a:pPr eaLnBrk="1" hangingPunct="1"/>
            <a:endParaRPr lang="en-US" altLang="en-US" sz="1800"/>
          </a:p>
          <a:p>
            <a:pPr eaLnBrk="1" hangingPunct="1"/>
            <a:endParaRPr lang="en-US" altLang="en-US" sz="1800"/>
          </a:p>
        </p:txBody>
      </p:sp>
      <p:pic>
        <p:nvPicPr>
          <p:cNvPr id="35848" name="Picture 13">
            <a:extLst>
              <a:ext uri="{FF2B5EF4-FFF2-40B4-BE49-F238E27FC236}">
                <a16:creationId xmlns:a16="http://schemas.microsoft.com/office/drawing/2014/main" id="{AECF99F8-AC37-4BE0-9292-565FF32B8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4" y="3668714"/>
            <a:ext cx="2325687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Rectangle 14">
            <a:extLst>
              <a:ext uri="{FF2B5EF4-FFF2-40B4-BE49-F238E27FC236}">
                <a16:creationId xmlns:a16="http://schemas.microsoft.com/office/drawing/2014/main" id="{5372F280-EF0E-4E5E-B998-1B767DB06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413" y="3200400"/>
            <a:ext cx="1300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2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latin typeface="Times" panose="02020603050405020304" pitchFamily="18" charset="0"/>
              </a:rPr>
              <a:t>+</a:t>
            </a:r>
          </a:p>
        </p:txBody>
      </p:sp>
      <p:sp>
        <p:nvSpPr>
          <p:cNvPr id="35850" name="Rectangle 15">
            <a:extLst>
              <a:ext uri="{FF2B5EF4-FFF2-40B4-BE49-F238E27FC236}">
                <a16:creationId xmlns:a16="http://schemas.microsoft.com/office/drawing/2014/main" id="{A406062A-8134-4A80-BEC8-9EA224211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830513"/>
            <a:ext cx="14414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color image </a:t>
            </a:r>
            <a:endParaRPr lang="en-US" altLang="en-US" sz="1800"/>
          </a:p>
        </p:txBody>
      </p:sp>
      <p:sp>
        <p:nvSpPr>
          <p:cNvPr id="35851" name="Rectangle 16">
            <a:extLst>
              <a:ext uri="{FF2B5EF4-FFF2-40B4-BE49-F238E27FC236}">
                <a16:creationId xmlns:a16="http://schemas.microsoft.com/office/drawing/2014/main" id="{B15B70C1-9000-4E8F-BD56-2574DBB79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089" y="2819400"/>
            <a:ext cx="19287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grayscale image </a:t>
            </a:r>
            <a:endParaRPr lang="en-US" altLang="en-US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6">
            <a:extLst>
              <a:ext uri="{FF2B5EF4-FFF2-40B4-BE49-F238E27FC236}">
                <a16:creationId xmlns:a16="http://schemas.microsoft.com/office/drawing/2014/main" id="{BA0D7760-6BA5-4558-B030-E6D361E88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Functional view on visualization</a:t>
            </a:r>
          </a:p>
        </p:txBody>
      </p:sp>
      <p:pic>
        <p:nvPicPr>
          <p:cNvPr id="36866" name="Picture 5">
            <a:extLst>
              <a:ext uri="{FF2B5EF4-FFF2-40B4-BE49-F238E27FC236}">
                <a16:creationId xmlns:a16="http://schemas.microsoft.com/office/drawing/2014/main" id="{917B36C5-054E-4847-A59B-984C18CA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25488"/>
            <a:ext cx="5803900" cy="32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10">
            <a:extLst>
              <a:ext uri="{FF2B5EF4-FFF2-40B4-BE49-F238E27FC236}">
                <a16:creationId xmlns:a16="http://schemas.microsoft.com/office/drawing/2014/main" id="{3300617B-A091-49CA-A883-ED8F75714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191001"/>
            <a:ext cx="8534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input: 		dataset in high-dimensional space 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d</a:t>
            </a:r>
            <a:r>
              <a:rPr lang="en-US" altLang="en-US" sz="1800">
                <a:solidFill>
                  <a:srgbClr val="000000"/>
                </a:solidFill>
              </a:rPr>
              <a:t> </a:t>
            </a:r>
            <a:r>
              <a:rPr lang="en-GB" altLang="en-US" sz="1800">
                <a:latin typeface="Symbol" panose="05050102010706020507" pitchFamily="18" charset="2"/>
              </a:rPr>
              <a:t>Í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D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m x n</a:t>
            </a:r>
          </a:p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output:		color image 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</a:rPr>
              <a:t> </a:t>
            </a:r>
            <a:r>
              <a:rPr lang="en-GB" altLang="en-US" sz="1800">
                <a:latin typeface="Symbol" panose="05050102010706020507" pitchFamily="18" charset="2"/>
              </a:rPr>
              <a:t>Í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2 x 3 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=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5</a:t>
            </a:r>
            <a:endParaRPr lang="en-US" altLang="en-US" sz="1800">
              <a:solidFill>
                <a:srgbClr val="000000"/>
              </a:solidFill>
              <a:latin typeface="Times" panose="02020603050405020304" pitchFamily="18" charset="0"/>
            </a:endParaRPr>
          </a:p>
          <a:p>
            <a:pPr eaLnBrk="1" hangingPunct="1"/>
            <a:endParaRPr lang="en-US" altLang="en-US" sz="18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visualization:	function </a:t>
            </a:r>
            <a:r>
              <a:rPr lang="en-US" altLang="en-US" sz="1800" i="1">
                <a:latin typeface="Times" panose="02020603050405020304" pitchFamily="18" charset="0"/>
              </a:rPr>
              <a:t>v</a:t>
            </a:r>
            <a:r>
              <a:rPr lang="en-US" altLang="en-US" sz="1800"/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D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m </a:t>
            </a:r>
            <a:r>
              <a:rPr lang="en-US" altLang="en-US" sz="1800">
                <a:latin typeface="Symbol" panose="05050102010706020507" pitchFamily="18" charset="2"/>
              </a:rPr>
              <a:t>®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5		</a:t>
            </a:r>
            <a:r>
              <a:rPr lang="en-US" altLang="en-US" sz="1800">
                <a:solidFill>
                  <a:srgbClr val="000000"/>
                </a:solidFill>
              </a:rPr>
              <a:t>(from data to images)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	</a:t>
            </a:r>
          </a:p>
          <a:p>
            <a:pPr eaLnBrk="1" hangingPunct="1"/>
            <a:endParaRPr lang="en-US" altLang="en-US" sz="18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analysis:	inverse function </a:t>
            </a:r>
            <a:r>
              <a:rPr lang="en-US" altLang="en-US" sz="1800" i="1">
                <a:latin typeface="Times" panose="02020603050405020304" pitchFamily="18" charset="0"/>
              </a:rPr>
              <a:t>v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-1</a:t>
            </a:r>
            <a:r>
              <a:rPr lang="en-US" altLang="en-US" sz="1800"/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D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m </a:t>
            </a:r>
            <a:r>
              <a:rPr lang="en-US" altLang="en-US" sz="1800">
                <a:latin typeface="Symbol" panose="05050102010706020507" pitchFamily="18" charset="2"/>
              </a:rPr>
              <a:t>®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5                   </a:t>
            </a:r>
            <a:r>
              <a:rPr lang="en-US" altLang="en-US" sz="1800">
                <a:solidFill>
                  <a:srgbClr val="000000"/>
                </a:solidFill>
              </a:rPr>
              <a:t>(from images to data)</a:t>
            </a:r>
          </a:p>
          <a:p>
            <a:pPr eaLnBrk="1" hangingPunct="1"/>
            <a:r>
              <a:rPr lang="en-US" altLang="en-US" sz="1800"/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6">
            <a:extLst>
              <a:ext uri="{FF2B5EF4-FFF2-40B4-BE49-F238E27FC236}">
                <a16:creationId xmlns:a16="http://schemas.microsoft.com/office/drawing/2014/main" id="{13F06AAD-0EF6-47B6-8E2B-5B54D9B32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Visualization Challenges</a:t>
            </a:r>
          </a:p>
        </p:txBody>
      </p:sp>
      <p:sp>
        <p:nvSpPr>
          <p:cNvPr id="37890" name="Rectangle 10">
            <a:extLst>
              <a:ext uri="{FF2B5EF4-FFF2-40B4-BE49-F238E27FC236}">
                <a16:creationId xmlns:a16="http://schemas.microsoft.com/office/drawing/2014/main" id="{5A6E176F-2C31-4F47-8D44-A59EF37EE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1"/>
            <a:ext cx="86106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Dimensionality</a:t>
            </a:r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input dataset typically of much higher dimensionality than 2D images (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m+n</a:t>
            </a:r>
            <a:r>
              <a:rPr lang="en-US" altLang="en-US" sz="1800">
                <a:solidFill>
                  <a:srgbClr val="000000"/>
                </a:solidFill>
                <a:latin typeface="Symbol" panose="05050102010706020507" pitchFamily="18" charset="2"/>
              </a:rPr>
              <a:t>&gt;&gt;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2+3</a:t>
            </a:r>
            <a:r>
              <a:rPr lang="en-US" altLang="en-US" sz="1800">
                <a:solidFill>
                  <a:srgbClr val="000000"/>
                </a:solidFill>
              </a:rPr>
              <a:t>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where to put all those dimensions?</a:t>
            </a:r>
          </a:p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Data size</a:t>
            </a:r>
            <a:r>
              <a:rPr lang="en-US" altLang="en-US" sz="1800">
                <a:solidFill>
                  <a:srgbClr val="000000"/>
                </a:solidFill>
              </a:rPr>
              <a:t> </a:t>
            </a:r>
            <a:endParaRPr lang="en-US" altLang="en-US" sz="18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input number of data points much higher than screen resolution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where to draw all those data points?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/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Analysis</a:t>
            </a:r>
            <a:endParaRPr lang="en-US" altLang="en-US" sz="18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visualization function not (fully) invertible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how to go from shapes/colors back to data?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7CEFC234-7310-4FCB-AA93-6D68FCB2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19601"/>
            <a:ext cx="22860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ight Arrow 39">
            <a:extLst>
              <a:ext uri="{FF2B5EF4-FFF2-40B4-BE49-F238E27FC236}">
                <a16:creationId xmlns:a16="http://schemas.microsoft.com/office/drawing/2014/main" id="{450A45A5-23A9-4A94-8E5E-9F54B9BBA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478464"/>
            <a:ext cx="1295400" cy="388937"/>
          </a:xfrm>
          <a:prstGeom prst="rightArrow">
            <a:avLst>
              <a:gd name="adj1" fmla="val 50000"/>
              <a:gd name="adj2" fmla="val 50006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680D7-2D1D-4EA8-832C-2827C4201CAA}"/>
              </a:ext>
            </a:extLst>
          </p:cNvPr>
          <p:cNvSpPr/>
          <p:nvPr/>
        </p:nvSpPr>
        <p:spPr>
          <a:xfrm>
            <a:off x="7150100" y="5297488"/>
            <a:ext cx="698500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??</a:t>
            </a:r>
          </a:p>
        </p:txBody>
      </p:sp>
      <p:sp>
        <p:nvSpPr>
          <p:cNvPr id="37894" name="Rectangle 3">
            <a:extLst>
              <a:ext uri="{FF2B5EF4-FFF2-40B4-BE49-F238E27FC236}">
                <a16:creationId xmlns:a16="http://schemas.microsoft.com/office/drawing/2014/main" id="{A499ED50-ADEF-4622-9AD3-B7E509D07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3810000"/>
            <a:ext cx="1082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Example</a:t>
            </a:r>
            <a:endParaRPr lang="en-US" altLang="en-US" sz="1800"/>
          </a:p>
        </p:txBody>
      </p:sp>
      <p:sp>
        <p:nvSpPr>
          <p:cNvPr id="37895" name="Rectangle 4">
            <a:extLst>
              <a:ext uri="{FF2B5EF4-FFF2-40B4-BE49-F238E27FC236}">
                <a16:creationId xmlns:a16="http://schemas.microsoft.com/office/drawing/2014/main" id="{63133F67-D24C-40C1-804B-B500B2EE5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5410200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3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endParaRPr lang="en-US" altLang="en-US" sz="1800" baseline="30000">
              <a:latin typeface="Times" panose="02020603050405020304" pitchFamily="18" charset="0"/>
            </a:endParaRPr>
          </a:p>
        </p:txBody>
      </p:sp>
      <p:sp>
        <p:nvSpPr>
          <p:cNvPr id="37896" name="Rectangle 5">
            <a:extLst>
              <a:ext uri="{FF2B5EF4-FFF2-40B4-BE49-F238E27FC236}">
                <a16:creationId xmlns:a16="http://schemas.microsoft.com/office/drawing/2014/main" id="{CD98A7EF-7314-45D4-BF9D-A724968BE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5421314"/>
            <a:ext cx="1377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color image</a:t>
            </a:r>
            <a:endParaRPr lang="en-US" alt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F6645A-74E8-46E5-9AD9-4AB86F024410}"/>
              </a:ext>
            </a:extLst>
          </p:cNvPr>
          <p:cNvSpPr/>
          <p:nvPr/>
        </p:nvSpPr>
        <p:spPr>
          <a:xfrm>
            <a:off x="5562601" y="5105400"/>
            <a:ext cx="1311275" cy="369888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i="1">
                <a:solidFill>
                  <a:srgbClr val="7575D1"/>
                </a:solidFill>
                <a:latin typeface="Times" panose="02020603050405020304" pitchFamily="18" charset="0"/>
              </a:rPr>
              <a:t>v</a:t>
            </a:r>
            <a:r>
              <a:rPr lang="en-US" altLang="en-US" sz="1800"/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D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4 </a:t>
            </a:r>
            <a:r>
              <a:rPr lang="en-US" altLang="en-US" sz="1800">
                <a:latin typeface="Symbol" panose="05050102010706020507" pitchFamily="18" charset="2"/>
              </a:rPr>
              <a:t>®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5</a:t>
            </a:r>
            <a:endParaRPr lang="en-US" altLang="en-US" sz="1800"/>
          </a:p>
        </p:txBody>
      </p:sp>
      <p:sp>
        <p:nvSpPr>
          <p:cNvPr id="37898" name="Rectangle 45">
            <a:extLst>
              <a:ext uri="{FF2B5EF4-FFF2-40B4-BE49-F238E27FC236}">
                <a16:creationId xmlns:a16="http://schemas.microsoft.com/office/drawing/2014/main" id="{B8821E19-04C8-4DE0-85D5-07C220AF2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5726114"/>
            <a:ext cx="1120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 volume</a:t>
            </a:r>
            <a:endParaRPr lang="en-US" alt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DBFB-68CB-4846-B006-1212B4126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Banana</a:t>
            </a:r>
          </a:p>
          <a:p>
            <a:r>
              <a:rPr lang="en-US" dirty="0"/>
              <a:t>Date</a:t>
            </a:r>
          </a:p>
          <a:p>
            <a:r>
              <a:rPr lang="en-US" dirty="0"/>
              <a:t>Cress</a:t>
            </a:r>
          </a:p>
          <a:p>
            <a:r>
              <a:rPr lang="en-US" dirty="0"/>
              <a:t>Rice</a:t>
            </a:r>
          </a:p>
          <a:p>
            <a:r>
              <a:rPr lang="en-US" dirty="0"/>
              <a:t>Sorghum</a:t>
            </a:r>
          </a:p>
          <a:p>
            <a:r>
              <a:rPr lang="en-US" dirty="0"/>
              <a:t>Brome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9634A2-C122-4806-AF9C-645BEEF42F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M. acuminate</a:t>
            </a:r>
          </a:p>
          <a:p>
            <a:r>
              <a:rPr lang="en-US" dirty="0"/>
              <a:t>P. </a:t>
            </a:r>
            <a:r>
              <a:rPr lang="en-US" dirty="0" err="1"/>
              <a:t>dactylifera</a:t>
            </a:r>
            <a:endParaRPr lang="en-US" dirty="0"/>
          </a:p>
          <a:p>
            <a:r>
              <a:rPr lang="en-US" dirty="0"/>
              <a:t>Arabidopsis thaliana</a:t>
            </a:r>
          </a:p>
          <a:p>
            <a:r>
              <a:rPr lang="en-US" dirty="0"/>
              <a:t>Oryza sativa</a:t>
            </a:r>
          </a:p>
          <a:p>
            <a:r>
              <a:rPr lang="en-US" dirty="0"/>
              <a:t>Sorghum bicolor</a:t>
            </a:r>
          </a:p>
          <a:p>
            <a:r>
              <a:rPr lang="en-US" dirty="0" err="1"/>
              <a:t>Brachypodium</a:t>
            </a:r>
            <a:r>
              <a:rPr lang="en-US" dirty="0"/>
              <a:t> </a:t>
            </a:r>
            <a:r>
              <a:rPr lang="en-US" dirty="0" err="1"/>
              <a:t>distachyon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F786A4-E221-4ED3-9CAD-3F8C3976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75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6">
            <a:extLst>
              <a:ext uri="{FF2B5EF4-FFF2-40B4-BE49-F238E27FC236}">
                <a16:creationId xmlns:a16="http://schemas.microsoft.com/office/drawing/2014/main" id="{2D1D8664-83ED-4F16-B95C-A91D9CB1C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41288"/>
            <a:ext cx="8839200" cy="1143001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Simple Solutions</a:t>
            </a:r>
          </a:p>
        </p:txBody>
      </p:sp>
      <p:pic>
        <p:nvPicPr>
          <p:cNvPr id="38914" name="Picture 1">
            <a:extLst>
              <a:ext uri="{FF2B5EF4-FFF2-40B4-BE49-F238E27FC236}">
                <a16:creationId xmlns:a16="http://schemas.microsoft.com/office/drawing/2014/main" id="{5FCB3232-ACAD-47D5-97A9-5CCE719A1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27101"/>
            <a:ext cx="22860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ight Arrow 39">
            <a:extLst>
              <a:ext uri="{FF2B5EF4-FFF2-40B4-BE49-F238E27FC236}">
                <a16:creationId xmlns:a16="http://schemas.microsoft.com/office/drawing/2014/main" id="{46E61C50-C5B9-41E4-AD9C-63DFBCE3B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917700"/>
            <a:ext cx="1295400" cy="387350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38916" name="Picture 11">
            <a:extLst>
              <a:ext uri="{FF2B5EF4-FFF2-40B4-BE49-F238E27FC236}">
                <a16:creationId xmlns:a16="http://schemas.microsoft.com/office/drawing/2014/main" id="{99E93E0C-FBE4-4994-9384-F641E30A5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914400"/>
            <a:ext cx="230187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12">
            <a:extLst>
              <a:ext uri="{FF2B5EF4-FFF2-40B4-BE49-F238E27FC236}">
                <a16:creationId xmlns:a16="http://schemas.microsoft.com/office/drawing/2014/main" id="{A6E2F882-3284-43C8-91A3-BC7DF6234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475" y="1917700"/>
            <a:ext cx="1455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</a:rPr>
              <a:t>planar slice</a:t>
            </a:r>
            <a:endParaRPr lang="en-US" altLang="en-US" sz="1800" b="1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466B6F3-96C3-4DEF-9782-C62178BFF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906589"/>
            <a:ext cx="1295400" cy="388937"/>
          </a:xfrm>
          <a:prstGeom prst="rightArrow">
            <a:avLst>
              <a:gd name="adj1" fmla="val 50000"/>
              <a:gd name="adj2" fmla="val 50006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38919" name="Picture 15">
            <a:extLst>
              <a:ext uri="{FF2B5EF4-FFF2-40B4-BE49-F238E27FC236}">
                <a16:creationId xmlns:a16="http://schemas.microsoft.com/office/drawing/2014/main" id="{AE76B444-7CFD-4F6B-872B-D8ED4181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94126"/>
            <a:ext cx="22860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16">
            <a:extLst>
              <a:ext uri="{FF2B5EF4-FFF2-40B4-BE49-F238E27FC236}">
                <a16:creationId xmlns:a16="http://schemas.microsoft.com/office/drawing/2014/main" id="{B4F9EF12-5931-43BA-A064-0168A730F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88" y="3798889"/>
            <a:ext cx="2182812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81A8217A-9626-4E49-B6C5-09F00C63D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188" y="4584700"/>
            <a:ext cx="1295400" cy="387350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8922" name="Rectangle 18">
            <a:extLst>
              <a:ext uri="{FF2B5EF4-FFF2-40B4-BE49-F238E27FC236}">
                <a16:creationId xmlns:a16="http://schemas.microsoft.com/office/drawing/2014/main" id="{3184E0FD-066B-477F-BAC9-80F858F12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1" y="4532313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</a:rPr>
              <a:t>surface</a:t>
            </a:r>
            <a:endParaRPr lang="en-US" altLang="en-US" sz="1800" b="1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629CA9D-4D20-45DB-BA07-E88492B9C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3589"/>
            <a:ext cx="1295400" cy="388937"/>
          </a:xfrm>
          <a:prstGeom prst="rightArrow">
            <a:avLst>
              <a:gd name="adj1" fmla="val 50000"/>
              <a:gd name="adj2" fmla="val 50006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8924" name="Rectangle 20">
            <a:extLst>
              <a:ext uri="{FF2B5EF4-FFF2-40B4-BE49-F238E27FC236}">
                <a16:creationId xmlns:a16="http://schemas.microsoft.com/office/drawing/2014/main" id="{BDA652C1-32CB-4B91-BD13-2FBFDA4A1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376614"/>
            <a:ext cx="2497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data volume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 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3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endParaRPr lang="en-US" altLang="en-US" sz="1800" baseline="30000">
              <a:latin typeface="Times" panose="02020603050405020304" pitchFamily="18" charset="0"/>
            </a:endParaRPr>
          </a:p>
        </p:txBody>
      </p:sp>
      <p:sp>
        <p:nvSpPr>
          <p:cNvPr id="38925" name="Rectangle 21">
            <a:extLst>
              <a:ext uri="{FF2B5EF4-FFF2-40B4-BE49-F238E27FC236}">
                <a16:creationId xmlns:a16="http://schemas.microsoft.com/office/drawing/2014/main" id="{5D33851E-5B54-4D09-9912-A13783876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538" y="2200275"/>
            <a:ext cx="121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2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endParaRPr lang="en-US" altLang="en-US" sz="1800" baseline="30000">
              <a:latin typeface="Times" panose="02020603050405020304" pitchFamily="18" charset="0"/>
            </a:endParaRPr>
          </a:p>
        </p:txBody>
      </p:sp>
      <p:sp>
        <p:nvSpPr>
          <p:cNvPr id="38926" name="Rectangle 22">
            <a:extLst>
              <a:ext uri="{FF2B5EF4-FFF2-40B4-BE49-F238E27FC236}">
                <a16:creationId xmlns:a16="http://schemas.microsoft.com/office/drawing/2014/main" id="{76964A5E-0B2D-4B9D-A303-F617355B4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889500"/>
            <a:ext cx="12586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2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latin typeface="Times" panose="02020603050405020304" pitchFamily="18" charset="0"/>
              </a:rPr>
              <a:t>0</a:t>
            </a:r>
          </a:p>
        </p:txBody>
      </p:sp>
      <p:sp>
        <p:nvSpPr>
          <p:cNvPr id="38927" name="Rectangle 23">
            <a:extLst>
              <a:ext uri="{FF2B5EF4-FFF2-40B4-BE49-F238E27FC236}">
                <a16:creationId xmlns:a16="http://schemas.microsoft.com/office/drawing/2014/main" id="{E490E5D0-33E9-4B1D-87A7-D3CDDA3B5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612900"/>
            <a:ext cx="103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filtering</a:t>
            </a:r>
          </a:p>
        </p:txBody>
      </p:sp>
      <p:sp>
        <p:nvSpPr>
          <p:cNvPr id="38928" name="Rectangle 24">
            <a:extLst>
              <a:ext uri="{FF2B5EF4-FFF2-40B4-BE49-F238E27FC236}">
                <a16:creationId xmlns:a16="http://schemas.microsoft.com/office/drawing/2014/main" id="{66C16103-86A5-40D3-8460-7317E786A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91014"/>
            <a:ext cx="1030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filtering</a:t>
            </a:r>
          </a:p>
        </p:txBody>
      </p:sp>
      <p:sp>
        <p:nvSpPr>
          <p:cNvPr id="38929" name="Rectangle 25">
            <a:extLst>
              <a:ext uri="{FF2B5EF4-FFF2-40B4-BE49-F238E27FC236}">
                <a16:creationId xmlns:a16="http://schemas.microsoft.com/office/drawing/2014/main" id="{7378CB42-B708-4070-A589-51D6A897A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1" y="4279900"/>
            <a:ext cx="1146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mapping</a:t>
            </a:r>
          </a:p>
        </p:txBody>
      </p:sp>
      <p:sp>
        <p:nvSpPr>
          <p:cNvPr id="38930" name="Rectangle 26">
            <a:extLst>
              <a:ext uri="{FF2B5EF4-FFF2-40B4-BE49-F238E27FC236}">
                <a16:creationId xmlns:a16="http://schemas.microsoft.com/office/drawing/2014/main" id="{76027918-AF47-403C-A552-A8E9CA72F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1" y="1612900"/>
            <a:ext cx="1146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mapping</a:t>
            </a:r>
          </a:p>
        </p:txBody>
      </p:sp>
      <p:sp>
        <p:nvSpPr>
          <p:cNvPr id="38931" name="Rectangle 27">
            <a:extLst>
              <a:ext uri="{FF2B5EF4-FFF2-40B4-BE49-F238E27FC236}">
                <a16:creationId xmlns:a16="http://schemas.microsoft.com/office/drawing/2014/main" id="{B33C30D2-AD3D-4AC9-BCD8-5967281E4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222500"/>
            <a:ext cx="1403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extract slice</a:t>
            </a:r>
          </a:p>
        </p:txBody>
      </p:sp>
      <p:sp>
        <p:nvSpPr>
          <p:cNvPr id="38932" name="Rectangle 29">
            <a:extLst>
              <a:ext uri="{FF2B5EF4-FFF2-40B4-BE49-F238E27FC236}">
                <a16:creationId xmlns:a16="http://schemas.microsoft.com/office/drawing/2014/main" id="{4755D9B8-F1E9-4F20-B699-F3E8F1CE2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414" y="4900613"/>
            <a:ext cx="9413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extract </a:t>
            </a:r>
          </a:p>
          <a:p>
            <a:pPr eaLnBrk="1" hangingPunct="1"/>
            <a:r>
              <a:rPr lang="en-US" altLang="en-US" sz="1800"/>
              <a:t>surface</a:t>
            </a:r>
          </a:p>
        </p:txBody>
      </p:sp>
      <p:sp>
        <p:nvSpPr>
          <p:cNvPr id="38933" name="Rectangle 30">
            <a:extLst>
              <a:ext uri="{FF2B5EF4-FFF2-40B4-BE49-F238E27FC236}">
                <a16:creationId xmlns:a16="http://schemas.microsoft.com/office/drawing/2014/main" id="{20729FE2-2DC4-4FBA-9F54-9F0FA9AA1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301" y="2222501"/>
            <a:ext cx="1698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draw slice</a:t>
            </a:r>
          </a:p>
          <a:p>
            <a:pPr eaLnBrk="1" hangingPunct="1"/>
            <a:r>
              <a:rPr lang="en-US" altLang="en-US" sz="1800"/>
              <a:t>map </a:t>
            </a:r>
            <a:r>
              <a:rPr lang="en-US" altLang="en-US" sz="1800" i="1">
                <a:latin typeface="Times" panose="02020603050405020304" pitchFamily="18" charset="0"/>
              </a:rPr>
              <a:t>f</a:t>
            </a:r>
            <a:r>
              <a:rPr lang="en-US" altLang="en-US" sz="1800"/>
              <a:t> to colors</a:t>
            </a:r>
          </a:p>
        </p:txBody>
      </p:sp>
      <p:sp>
        <p:nvSpPr>
          <p:cNvPr id="38934" name="Rectangle 31">
            <a:extLst>
              <a:ext uri="{FF2B5EF4-FFF2-40B4-BE49-F238E27FC236}">
                <a16:creationId xmlns:a16="http://schemas.microsoft.com/office/drawing/2014/main" id="{BA1952B8-AC73-4FED-BD51-1D520BD4B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889500"/>
            <a:ext cx="15065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draw surface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4">
            <a:extLst>
              <a:ext uri="{FF2B5EF4-FFF2-40B4-BE49-F238E27FC236}">
                <a16:creationId xmlns:a16="http://schemas.microsoft.com/office/drawing/2014/main" id="{EE46CD4F-81B5-45EB-A380-6D97A0CFF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82700"/>
            <a:ext cx="24003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Rectangle 6">
            <a:extLst>
              <a:ext uri="{FF2B5EF4-FFF2-40B4-BE49-F238E27FC236}">
                <a16:creationId xmlns:a16="http://schemas.microsoft.com/office/drawing/2014/main" id="{8731B05B-32B4-4B39-9422-703342CD4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41288"/>
            <a:ext cx="8839200" cy="1143001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More complex cases</a:t>
            </a:r>
          </a:p>
        </p:txBody>
      </p:sp>
      <p:sp>
        <p:nvSpPr>
          <p:cNvPr id="39939" name="Rectangle 6">
            <a:extLst>
              <a:ext uri="{FF2B5EF4-FFF2-40B4-BE49-F238E27FC236}">
                <a16:creationId xmlns:a16="http://schemas.microsoft.com/office/drawing/2014/main" id="{E7E5459F-EB54-46FA-8637-E02FC7CED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1" y="741363"/>
            <a:ext cx="1546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3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r>
              <a:rPr lang="en-US" altLang="en-US" sz="1800" b="1" baseline="30000">
                <a:solidFill>
                  <a:srgbClr val="FF0000"/>
                </a:solidFill>
                <a:latin typeface="Times" panose="02020603050405020304" pitchFamily="18" charset="0"/>
              </a:rPr>
              <a:t>n&gt;&gt;1</a:t>
            </a:r>
          </a:p>
        </p:txBody>
      </p:sp>
      <p:sp>
        <p:nvSpPr>
          <p:cNvPr id="39940" name="Rectangle 7">
            <a:extLst>
              <a:ext uri="{FF2B5EF4-FFF2-40B4-BE49-F238E27FC236}">
                <a16:creationId xmlns:a16="http://schemas.microsoft.com/office/drawing/2014/main" id="{442DDB80-3031-41D0-B6AB-884FD667D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76200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Multi-variate data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9941" name="Rectangle 8">
            <a:extLst>
              <a:ext uri="{FF2B5EF4-FFF2-40B4-BE49-F238E27FC236}">
                <a16:creationId xmlns:a16="http://schemas.microsoft.com/office/drawing/2014/main" id="{6C801BA9-3EDF-4193-820A-F0CF87378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11388"/>
            <a:ext cx="6324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000000"/>
                </a:solidFill>
              </a:rPr>
              <a:t>where</a:t>
            </a:r>
            <a:r>
              <a:rPr lang="en-US" altLang="en-US" sz="1800">
                <a:solidFill>
                  <a:srgbClr val="000000"/>
                </a:solidFill>
              </a:rPr>
              <a:t> to draw all those 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n</a:t>
            </a:r>
            <a:r>
              <a:rPr lang="en-US" altLang="en-US" sz="1800">
                <a:solidFill>
                  <a:srgbClr val="000000"/>
                </a:solidFill>
              </a:rPr>
              <a:t> data values?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FBFE2A-4113-4AAA-B72B-0F7ADBCC3B4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05200" y="2667000"/>
            <a:ext cx="457200" cy="5334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C61FA06-EE36-4753-B990-2E0294250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51460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9944" name="Rectangle 13">
            <a:extLst>
              <a:ext uri="{FF2B5EF4-FFF2-40B4-BE49-F238E27FC236}">
                <a16:creationId xmlns:a16="http://schemas.microsoft.com/office/drawing/2014/main" id="{C59EBF44-1A7D-44E2-A35D-0EFB49CB1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1" y="2982914"/>
            <a:ext cx="2005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(x,y,z) = (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 baseline="-25000">
                <a:solidFill>
                  <a:srgbClr val="000000"/>
                </a:solidFill>
                <a:latin typeface="Times" panose="02020603050405020304" pitchFamily="18" charset="0"/>
              </a:rPr>
              <a:t>1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,…, 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 baseline="-25000">
                <a:solidFill>
                  <a:srgbClr val="000000"/>
                </a:solidFill>
                <a:latin typeface="Times" panose="02020603050405020304" pitchFamily="18" charset="0"/>
              </a:rPr>
              <a:t>n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)</a:t>
            </a:r>
            <a:endParaRPr lang="en-US" altLang="en-US" sz="1800"/>
          </a:p>
        </p:txBody>
      </p:sp>
      <p:sp>
        <p:nvSpPr>
          <p:cNvPr id="39945" name="Rectangle 14">
            <a:extLst>
              <a:ext uri="{FF2B5EF4-FFF2-40B4-BE49-F238E27FC236}">
                <a16:creationId xmlns:a16="http://schemas.microsoft.com/office/drawing/2014/main" id="{461BF8FC-0E55-47A8-8252-7DE19C46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049714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Multi-dimensional data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9946" name="Rectangle 15">
            <a:extLst>
              <a:ext uri="{FF2B5EF4-FFF2-40B4-BE49-F238E27FC236}">
                <a16:creationId xmlns:a16="http://schemas.microsoft.com/office/drawing/2014/main" id="{A378FBF5-16AD-4D99-BB30-6FEC3F266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4038600"/>
            <a:ext cx="150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="1" baseline="30000">
                <a:solidFill>
                  <a:srgbClr val="FF0000"/>
                </a:solidFill>
                <a:latin typeface="Times" panose="02020603050405020304" pitchFamily="18" charset="0"/>
              </a:rPr>
              <a:t>m&gt;&gt;3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latin typeface="Times" panose="02020603050405020304" pitchFamily="18" charset="0"/>
              </a:rPr>
              <a:t>R</a:t>
            </a:r>
            <a:endParaRPr lang="en-US" altLang="en-US" sz="1800" b="1" baseline="30000">
              <a:solidFill>
                <a:srgbClr val="FF0000"/>
              </a:solidFill>
              <a:latin typeface="Times" panose="02020603050405020304" pitchFamily="18" charset="0"/>
            </a:endParaRPr>
          </a:p>
        </p:txBody>
      </p:sp>
      <p:sp>
        <p:nvSpPr>
          <p:cNvPr id="39947" name="Rectangle 16">
            <a:extLst>
              <a:ext uri="{FF2B5EF4-FFF2-40B4-BE49-F238E27FC236}">
                <a16:creationId xmlns:a16="http://schemas.microsoft.com/office/drawing/2014/main" id="{7330D3A5-AE43-475D-AB0D-72761B04A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465638"/>
            <a:ext cx="6324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b="1">
                <a:solidFill>
                  <a:srgbClr val="000000"/>
                </a:solidFill>
              </a:rPr>
              <a:t>where</a:t>
            </a:r>
            <a:r>
              <a:rPr lang="en-US" altLang="en-US" sz="1800">
                <a:solidFill>
                  <a:srgbClr val="000000"/>
                </a:solidFill>
              </a:rPr>
              <a:t> to draw all those 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800">
                <a:solidFill>
                  <a:srgbClr val="000000"/>
                </a:solidFill>
              </a:rPr>
              <a:t> dimensions in a 2D image?</a:t>
            </a:r>
          </a:p>
        </p:txBody>
      </p:sp>
      <p:sp>
        <p:nvSpPr>
          <p:cNvPr id="39948" name="Rectangle 17">
            <a:extLst>
              <a:ext uri="{FF2B5EF4-FFF2-40B4-BE49-F238E27FC236}">
                <a16:creationId xmlns:a16="http://schemas.microsoft.com/office/drawing/2014/main" id="{624763EE-24C9-4C21-9A31-EB88B330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264150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Non-spatial data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9949" name="Rectangle 18">
            <a:extLst>
              <a:ext uri="{FF2B5EF4-FFF2-40B4-BE49-F238E27FC236}">
                <a16:creationId xmlns:a16="http://schemas.microsoft.com/office/drawing/2014/main" id="{845FE95A-A905-40BA-8FEF-2E566F0BE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5251450"/>
            <a:ext cx="570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D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C 	D, C </a:t>
            </a:r>
            <a:r>
              <a:rPr lang="en-US" altLang="en-US" sz="1800">
                <a:latin typeface="Times" panose="02020603050405020304" pitchFamily="18" charset="0"/>
                <a:sym typeface="Wingdings" panose="05000000000000000000" pitchFamily="2" charset="2"/>
              </a:rPr>
              <a:t>are not subsets of 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en-US" altLang="en-US" sz="1800" b="1" baseline="30000">
                <a:latin typeface="Times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en-US" sz="1800" b="1" baseline="30000">
              <a:solidFill>
                <a:srgbClr val="FF0000"/>
              </a:solidFill>
              <a:latin typeface="Times" panose="02020603050405020304" pitchFamily="18" charset="0"/>
            </a:endParaRPr>
          </a:p>
        </p:txBody>
      </p:sp>
      <p:sp>
        <p:nvSpPr>
          <p:cNvPr id="39950" name="Rectangle 19">
            <a:extLst>
              <a:ext uri="{FF2B5EF4-FFF2-40B4-BE49-F238E27FC236}">
                <a16:creationId xmlns:a16="http://schemas.microsoft.com/office/drawing/2014/main" id="{5B943396-105C-48C2-A80C-E3770246E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78488"/>
            <a:ext cx="6324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graphs, trees, databases, text documents, …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b="1">
                <a:solidFill>
                  <a:srgbClr val="000000"/>
                </a:solidFill>
              </a:rPr>
              <a:t>how</a:t>
            </a:r>
            <a:r>
              <a:rPr lang="en-US" altLang="en-US" sz="1800">
                <a:solidFill>
                  <a:srgbClr val="000000"/>
                </a:solidFill>
              </a:rPr>
              <a:t> to map D, C to image attributes (positions, color)?</a:t>
            </a:r>
          </a:p>
        </p:txBody>
      </p:sp>
      <p:pic>
        <p:nvPicPr>
          <p:cNvPr id="39954" name="Picture 62">
            <a:extLst>
              <a:ext uri="{FF2B5EF4-FFF2-40B4-BE49-F238E27FC236}">
                <a16:creationId xmlns:a16="http://schemas.microsoft.com/office/drawing/2014/main" id="{1AF9E3B1-D0DB-4369-8B00-E24AC987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64" y="5089526"/>
            <a:ext cx="117633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6">
            <a:extLst>
              <a:ext uri="{FF2B5EF4-FFF2-40B4-BE49-F238E27FC236}">
                <a16:creationId xmlns:a16="http://schemas.microsoft.com/office/drawing/2014/main" id="{A76CA012-C89F-4BCF-A1CD-0432DF6276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41288"/>
            <a:ext cx="8839200" cy="1143001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Visualization challenges (cont’d)</a:t>
            </a:r>
          </a:p>
        </p:txBody>
      </p:sp>
      <p:pic>
        <p:nvPicPr>
          <p:cNvPr id="40962" name="Picture 5">
            <a:extLst>
              <a:ext uri="{FF2B5EF4-FFF2-40B4-BE49-F238E27FC236}">
                <a16:creationId xmlns:a16="http://schemas.microsoft.com/office/drawing/2014/main" id="{2D8DF9D9-64CF-4EF0-9C28-A6BCD008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1524000"/>
            <a:ext cx="2438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EC6CEA-794E-4924-8E57-D95DC9911B49}"/>
              </a:ext>
            </a:extLst>
          </p:cNvPr>
          <p:cNvSpPr/>
          <p:nvPr/>
        </p:nvSpPr>
        <p:spPr>
          <a:xfrm>
            <a:off x="1752601" y="838200"/>
            <a:ext cx="540702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How to make the visualization function </a:t>
            </a:r>
            <a:r>
              <a:rPr lang="en-US" i="1" dirty="0">
                <a:latin typeface="Times"/>
                <a:ea typeface="ＭＳ Ｐゴシック" charset="0"/>
                <a:cs typeface="Times"/>
              </a:rPr>
              <a:t>v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invertible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6A401A-4461-44C7-A4D6-22827ED1F678}"/>
              </a:ext>
            </a:extLst>
          </p:cNvPr>
          <p:cNvSpPr/>
          <p:nvPr/>
        </p:nvSpPr>
        <p:spPr>
          <a:xfrm>
            <a:off x="4648200" y="1549400"/>
            <a:ext cx="6324600" cy="2032000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Data values mapped to RGB colors via a </a:t>
            </a:r>
            <a:r>
              <a:rPr lang="en-US" altLang="en-US" sz="1800">
                <a:solidFill>
                  <a:srgbClr val="7575D1"/>
                </a:solidFill>
              </a:rPr>
              <a:t>colormap</a:t>
            </a:r>
          </a:p>
          <a:p>
            <a:pPr eaLnBrk="1" hangingPunct="1"/>
            <a:endParaRPr lang="en-US" altLang="en-US" sz="1800">
              <a:solidFill>
                <a:srgbClr val="7575D1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Invert mapping:</a:t>
            </a:r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Trebuchet MS" panose="020B0603020202020204" pitchFamily="34" charset="0"/>
              <a:buAutoNum type="arabicPeriod"/>
            </a:pPr>
            <a:r>
              <a:rPr lang="en-US" altLang="en-US" sz="1800">
                <a:solidFill>
                  <a:srgbClr val="000000"/>
                </a:solidFill>
              </a:rPr>
              <a:t>look at some point 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x,y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)</a:t>
            </a:r>
            <a:r>
              <a:rPr lang="en-US" altLang="en-US" sz="1800">
                <a:solidFill>
                  <a:srgbClr val="000000"/>
                </a:solidFill>
              </a:rPr>
              <a:t> in the image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>
                <a:sym typeface="Wingdings" panose="05000000000000000000" pitchFamily="2" charset="2"/>
              </a:rPr>
              <a:t>color </a:t>
            </a:r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c</a:t>
            </a:r>
          </a:p>
          <a:p>
            <a:pPr eaLnBrk="1" hangingPunct="1">
              <a:buFont typeface="Trebuchet MS" panose="020B0603020202020204" pitchFamily="34" charset="0"/>
              <a:buAutoNum type="arabicPeriod"/>
            </a:pPr>
            <a:r>
              <a:rPr lang="en-US" altLang="en-US" sz="1800">
                <a:solidFill>
                  <a:srgbClr val="000000"/>
                </a:solidFill>
              </a:rPr>
              <a:t>locate </a:t>
            </a:r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altLang="en-US" sz="1800">
                <a:solidFill>
                  <a:srgbClr val="000000"/>
                </a:solidFill>
              </a:rPr>
              <a:t> in colormap at some position </a:t>
            </a:r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p</a:t>
            </a:r>
            <a:endParaRPr lang="en-US" altLang="en-US" sz="180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eaLnBrk="1" hangingPunct="1">
              <a:buFont typeface="Trebuchet MS" panose="020B0603020202020204" pitchFamily="34" charset="0"/>
              <a:buAutoNum type="arabicPeriod"/>
            </a:pPr>
            <a:r>
              <a:rPr lang="en-US" altLang="en-US" sz="1800">
                <a:solidFill>
                  <a:srgbClr val="000000"/>
                </a:solidFill>
              </a:rPr>
              <a:t>use the colormap legend to derive data value </a:t>
            </a:r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</a:rPr>
              <a:t> from </a:t>
            </a:r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altLang="en-US" sz="1800">
                <a:solidFill>
                  <a:srgbClr val="000000"/>
                </a:solidFill>
              </a:rPr>
              <a:t>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A1A28-63D4-4DBC-A218-117BAD2A436F}"/>
              </a:ext>
            </a:extLst>
          </p:cNvPr>
          <p:cNvCxnSpPr>
            <a:cxnSpLocks noChangeShapeType="1"/>
            <a:stCxn id="11" idx="4"/>
          </p:cNvCxnSpPr>
          <p:nvPr/>
        </p:nvCxnSpPr>
        <p:spPr bwMode="auto">
          <a:xfrm flipH="1">
            <a:off x="4086225" y="2362200"/>
            <a:ext cx="128588" cy="13716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255650F-BEC0-4DC8-9BD4-6ACA188B8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13" y="22098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0967" name="Rectangle 11">
            <a:extLst>
              <a:ext uri="{FF2B5EF4-FFF2-40B4-BE49-F238E27FC236}">
                <a16:creationId xmlns:a16="http://schemas.microsoft.com/office/drawing/2014/main" id="{167BB4B2-1C05-4A15-B98B-37FB49339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6" y="2057400"/>
            <a:ext cx="46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x,y</a:t>
            </a:r>
            <a:endParaRPr lang="en-US" altLang="en-US" sz="1800"/>
          </a:p>
        </p:txBody>
      </p:sp>
      <p:sp>
        <p:nvSpPr>
          <p:cNvPr id="40968" name="Rectangle 15">
            <a:extLst>
              <a:ext uri="{FF2B5EF4-FFF2-40B4-BE49-F238E27FC236}">
                <a16:creationId xmlns:a16="http://schemas.microsoft.com/office/drawing/2014/main" id="{FE4CADB4-C304-4DA6-B801-CE477631D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3713163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p</a:t>
            </a:r>
            <a:endParaRPr lang="en-US" alt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D55635-7705-4177-9BAB-3CF31C911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025" y="3681413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0970" name="Rectangle 19">
            <a:extLst>
              <a:ext uri="{FF2B5EF4-FFF2-40B4-BE49-F238E27FC236}">
                <a16:creationId xmlns:a16="http://schemas.microsoft.com/office/drawing/2014/main" id="{3803B546-86CB-4635-9FA1-1388913FC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113" y="3579814"/>
            <a:ext cx="806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FF"/>
                </a:solidFill>
                <a:sym typeface="Wingdings" panose="05000000000000000000" pitchFamily="2" charset="2"/>
              </a:rPr>
              <a:t>blue=0</a:t>
            </a:r>
            <a:endParaRPr lang="en-US" altLang="en-US" sz="1600">
              <a:solidFill>
                <a:srgbClr val="0000FF"/>
              </a:solidFill>
            </a:endParaRPr>
          </a:p>
        </p:txBody>
      </p:sp>
      <p:sp>
        <p:nvSpPr>
          <p:cNvPr id="40971" name="Rectangle 20">
            <a:extLst>
              <a:ext uri="{FF2B5EF4-FFF2-40B4-BE49-F238E27FC236}">
                <a16:creationId xmlns:a16="http://schemas.microsoft.com/office/drawing/2014/main" id="{31A3FDF6-8618-49E4-A54A-03FB377AC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826" y="3570289"/>
            <a:ext cx="942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  <a:sym typeface="Wingdings" panose="05000000000000000000" pitchFamily="2" charset="2"/>
              </a:rPr>
              <a:t>red=100</a:t>
            </a:r>
            <a:endParaRPr lang="en-US" altLang="en-US" sz="160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9C7E1D-A7B7-4A99-9A5C-3F3941018B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91000" y="3962400"/>
            <a:ext cx="16764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73" name="Rectangle 25">
            <a:extLst>
              <a:ext uri="{FF2B5EF4-FFF2-40B4-BE49-F238E27FC236}">
                <a16:creationId xmlns:a16="http://schemas.microsoft.com/office/drawing/2014/main" id="{4F01FEF8-E78F-402F-9307-43183361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326" y="3744914"/>
            <a:ext cx="1630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answer: </a:t>
            </a:r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en-US" altLang="en-US" sz="1800">
                <a:solidFill>
                  <a:srgbClr val="000000"/>
                </a:solidFill>
              </a:rPr>
              <a:t> </a:t>
            </a:r>
            <a:r>
              <a:rPr lang="en-US" altLang="en-US" sz="1800">
                <a:latin typeface="Times" panose="02020603050405020304" pitchFamily="18" charset="0"/>
                <a:sym typeface="Wingdings" panose="05000000000000000000" pitchFamily="2" charset="2"/>
              </a:rPr>
              <a:t>= 90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75B203-F990-4917-A977-9FB3CB968573}"/>
              </a:ext>
            </a:extLst>
          </p:cNvPr>
          <p:cNvSpPr/>
          <p:nvPr/>
        </p:nvSpPr>
        <p:spPr>
          <a:xfrm>
            <a:off x="1752600" y="4495800"/>
            <a:ext cx="8777288" cy="2032000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Problems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what if we cannot distinguish colors well?  (step 1)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what if we cannot compare colors well? (step 2)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what if the colormap is bad? (step 3, </a:t>
            </a:r>
            <a:r>
              <a:rPr lang="en-US" altLang="en-US" sz="1800" i="1"/>
              <a:t>e.g.</a:t>
            </a:r>
            <a:r>
              <a:rPr lang="en-US" altLang="en-US" sz="1800"/>
              <a:t> more values </a:t>
            </a:r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en-US" altLang="en-US" sz="1800" baseline="-25000">
                <a:latin typeface="Times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en-US" altLang="en-US" sz="1800"/>
              <a:t>, </a:t>
            </a:r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s</a:t>
            </a:r>
            <a:r>
              <a:rPr lang="en-US" altLang="en-US" sz="1800" baseline="-25000">
                <a:latin typeface="Times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altLang="en-US" sz="1800"/>
              <a:t> map to same color </a:t>
            </a:r>
            <a:r>
              <a:rPr lang="en-US" altLang="en-US" sz="1800" i="1">
                <a:latin typeface="Times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altLang="en-US" sz="1800"/>
              <a:t>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what if there’s no color legend?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what if there’s no colormap?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…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6">
            <a:extLst>
              <a:ext uri="{FF2B5EF4-FFF2-40B4-BE49-F238E27FC236}">
                <a16:creationId xmlns:a16="http://schemas.microsoft.com/office/drawing/2014/main" id="{4A2B4EF4-56C2-404E-B787-B0A6971959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Information Visualization – Data Characteristics</a:t>
            </a:r>
          </a:p>
        </p:txBody>
      </p:sp>
      <p:sp>
        <p:nvSpPr>
          <p:cNvPr id="41986" name="Rectangle 9">
            <a:extLst>
              <a:ext uri="{FF2B5EF4-FFF2-40B4-BE49-F238E27FC236}">
                <a16:creationId xmlns:a16="http://schemas.microsoft.com/office/drawing/2014/main" id="{D056C052-848B-4097-B1DD-8A4824B9A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4" y="1066800"/>
            <a:ext cx="186213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Tables</a:t>
            </a:r>
            <a:br>
              <a:rPr lang="en-US" altLang="en-US" sz="1400"/>
            </a:br>
            <a:r>
              <a:rPr lang="en-US" altLang="en-US" sz="1400"/>
              <a:t>Text </a:t>
            </a:r>
          </a:p>
          <a:p>
            <a:pPr eaLnBrk="1" hangingPunct="1"/>
            <a:r>
              <a:rPr lang="en-US" altLang="en-US" sz="1400"/>
              <a:t>Graphs and trees</a:t>
            </a:r>
            <a:br>
              <a:rPr lang="en-US" altLang="en-US" sz="1400"/>
            </a:br>
            <a:r>
              <a:rPr lang="en-US" altLang="en-US" sz="1400"/>
              <a:t>Relational databases</a:t>
            </a:r>
          </a:p>
        </p:txBody>
      </p:sp>
      <p:sp>
        <p:nvSpPr>
          <p:cNvPr id="41987" name="Rectangle 10">
            <a:extLst>
              <a:ext uri="{FF2B5EF4-FFF2-40B4-BE49-F238E27FC236}">
                <a16:creationId xmlns:a16="http://schemas.microsoft.com/office/drawing/2014/main" id="{7AF429EF-6AD9-4807-8E32-E1CB19DD1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189414"/>
            <a:ext cx="68405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data is </a:t>
            </a:r>
            <a:r>
              <a:rPr lang="en-US" altLang="en-US" sz="1800" i="1">
                <a:solidFill>
                  <a:srgbClr val="7575D1"/>
                </a:solidFill>
              </a:rPr>
              <a:t>not </a:t>
            </a:r>
            <a:r>
              <a:rPr lang="en-US" altLang="en-US" sz="1800">
                <a:solidFill>
                  <a:srgbClr val="000000"/>
                </a:solidFill>
              </a:rPr>
              <a:t>defined on a spatial domain!		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FF0000"/>
                </a:solidFill>
                <a:latin typeface="Times" panose="02020603050405020304" pitchFamily="18" charset="0"/>
              </a:rPr>
              <a:t>n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m</a:t>
            </a:r>
            <a:endParaRPr lang="en-US" altLang="en-US" sz="1800" baseline="300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data is not always </a:t>
            </a:r>
            <a:r>
              <a:rPr lang="en-US" altLang="en-US" sz="1800" i="1">
                <a:solidFill>
                  <a:srgbClr val="7575D1"/>
                </a:solidFill>
              </a:rPr>
              <a:t>numerical</a:t>
            </a:r>
            <a:r>
              <a:rPr lang="en-US" altLang="en-US" sz="1800">
                <a:solidFill>
                  <a:srgbClr val="000000"/>
                </a:solidFill>
              </a:rPr>
              <a:t>			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n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FF0000"/>
                </a:solidFill>
                <a:latin typeface="Times" panose="02020603050405020304" pitchFamily="18" charset="0"/>
              </a:rPr>
              <a:t>m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</a:rPr>
              <a:t>data is </a:t>
            </a:r>
            <a:r>
              <a:rPr lang="en-US" altLang="en-US" sz="1800" i="1">
                <a:solidFill>
                  <a:srgbClr val="7575D1"/>
                </a:solidFill>
              </a:rPr>
              <a:t>inherently </a:t>
            </a:r>
            <a:r>
              <a:rPr lang="en-US" altLang="en-US" sz="1800">
                <a:solidFill>
                  <a:srgbClr val="000000"/>
                </a:solidFill>
              </a:rPr>
              <a:t>discrete!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no natural resampling, interpolation, reconstruction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</a:t>
            </a:r>
            <a:r>
              <a:rPr lang="en-US" altLang="en-US" sz="1800" i="1">
                <a:solidFill>
                  <a:srgbClr val="7575D1"/>
                </a:solidFill>
              </a:rPr>
              <a:t>structure </a:t>
            </a:r>
            <a:r>
              <a:rPr lang="en-US" altLang="en-US" sz="1800"/>
              <a:t>is not a sampling artifact but a first-class property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relations (hierarchy, associations)</a:t>
            </a:r>
          </a:p>
        </p:txBody>
      </p:sp>
      <p:pic>
        <p:nvPicPr>
          <p:cNvPr id="41991" name="Picture 62">
            <a:extLst>
              <a:ext uri="{FF2B5EF4-FFF2-40B4-BE49-F238E27FC236}">
                <a16:creationId xmlns:a16="http://schemas.microsoft.com/office/drawing/2014/main" id="{FA470C56-6462-40D9-BFF1-BDA6965EC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2438400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5">
            <a:extLst>
              <a:ext uri="{FF2B5EF4-FFF2-40B4-BE49-F238E27FC236}">
                <a16:creationId xmlns:a16="http://schemas.microsoft.com/office/drawing/2014/main" id="{26F6A526-4EF6-4CFE-960A-ECCABAC58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2971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6">
            <a:extLst>
              <a:ext uri="{FF2B5EF4-FFF2-40B4-BE49-F238E27FC236}">
                <a16:creationId xmlns:a16="http://schemas.microsoft.com/office/drawing/2014/main" id="{058BEBA5-AD51-4A00-9AB6-E7F289066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Information Visualization – Attributes</a:t>
            </a:r>
          </a:p>
        </p:txBody>
      </p:sp>
      <p:sp>
        <p:nvSpPr>
          <p:cNvPr id="43010" name="Rectangle 5">
            <a:extLst>
              <a:ext uri="{FF2B5EF4-FFF2-40B4-BE49-F238E27FC236}">
                <a16:creationId xmlns:a16="http://schemas.microsoft.com/office/drawing/2014/main" id="{F342AB0D-EF6F-4108-A4A4-0D6D62397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914401"/>
            <a:ext cx="54943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SciVis data </a:t>
            </a:r>
            <a:r>
              <a:rPr lang="en-US" altLang="en-US" sz="1800">
                <a:solidFill>
                  <a:srgbClr val="000000"/>
                </a:solidFill>
              </a:rPr>
              <a:t>	typically numerical (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800">
                <a:solidFill>
                  <a:srgbClr val="000000"/>
                </a:solidFill>
              </a:rPr>
              <a:t>)</a:t>
            </a:r>
            <a:endParaRPr lang="en-US" altLang="en-US" sz="1800" baseline="300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InfoVis data </a:t>
            </a:r>
            <a:r>
              <a:rPr lang="en-US" altLang="en-US" sz="1800">
                <a:solidFill>
                  <a:srgbClr val="000000"/>
                </a:solidFill>
              </a:rPr>
              <a:t>	attributes can be of different </a:t>
            </a:r>
            <a:r>
              <a:rPr lang="en-US" altLang="en-US" sz="1800">
                <a:solidFill>
                  <a:srgbClr val="7575D1"/>
                </a:solidFill>
              </a:rPr>
              <a:t>types</a:t>
            </a:r>
          </a:p>
        </p:txBody>
      </p:sp>
      <p:sp>
        <p:nvSpPr>
          <p:cNvPr id="43011" name="Line 20">
            <a:extLst>
              <a:ext uri="{FF2B5EF4-FFF2-40B4-BE49-F238E27FC236}">
                <a16:creationId xmlns:a16="http://schemas.microsoft.com/office/drawing/2014/main" id="{8C599654-53F8-4DEA-9663-83869D8883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2257425"/>
            <a:ext cx="0" cy="154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Line 21">
            <a:extLst>
              <a:ext uri="{FF2B5EF4-FFF2-40B4-BE49-F238E27FC236}">
                <a16:creationId xmlns:a16="http://schemas.microsoft.com/office/drawing/2014/main" id="{95F94E9E-8311-4582-9594-FDFBB3B7A2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1" y="2833688"/>
            <a:ext cx="45005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Line 22">
            <a:extLst>
              <a:ext uri="{FF2B5EF4-FFF2-40B4-BE49-F238E27FC236}">
                <a16:creationId xmlns:a16="http://schemas.microsoft.com/office/drawing/2014/main" id="{E68EC406-C8B1-44C1-A217-BDE7337F32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1" y="3149600"/>
            <a:ext cx="45005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Line 23">
            <a:extLst>
              <a:ext uri="{FF2B5EF4-FFF2-40B4-BE49-F238E27FC236}">
                <a16:creationId xmlns:a16="http://schemas.microsoft.com/office/drawing/2014/main" id="{E9F4973E-B9B7-48FD-90D5-1C5C23CF4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1" y="3470275"/>
            <a:ext cx="45005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Line 24">
            <a:extLst>
              <a:ext uri="{FF2B5EF4-FFF2-40B4-BE49-F238E27FC236}">
                <a16:creationId xmlns:a16="http://schemas.microsoft.com/office/drawing/2014/main" id="{258A2387-F2FF-4ED0-B885-8F5736576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1" y="3810000"/>
            <a:ext cx="45005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Line 25">
            <a:extLst>
              <a:ext uri="{FF2B5EF4-FFF2-40B4-BE49-F238E27FC236}">
                <a16:creationId xmlns:a16="http://schemas.microsoft.com/office/drawing/2014/main" id="{A9782D73-0505-422C-9A7C-3F5511FC9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1" y="2497138"/>
            <a:ext cx="45005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Line 32">
            <a:extLst>
              <a:ext uri="{FF2B5EF4-FFF2-40B4-BE49-F238E27FC236}">
                <a16:creationId xmlns:a16="http://schemas.microsoft.com/office/drawing/2014/main" id="{8735454D-57BC-4FF5-BA71-A77216F28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255838"/>
            <a:ext cx="0" cy="154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Line 33">
            <a:extLst>
              <a:ext uri="{FF2B5EF4-FFF2-40B4-BE49-F238E27FC236}">
                <a16:creationId xmlns:a16="http://schemas.microsoft.com/office/drawing/2014/main" id="{D3BAC443-0EB3-4185-A4B2-AF9F6F275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3488" y="2246313"/>
            <a:ext cx="0" cy="154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Rectangle 34">
            <a:extLst>
              <a:ext uri="{FF2B5EF4-FFF2-40B4-BE49-F238E27FC236}">
                <a16:creationId xmlns:a16="http://schemas.microsoft.com/office/drawing/2014/main" id="{6B72F4E9-2523-4FF2-9E41-FDCD6E8BE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151" y="2103439"/>
            <a:ext cx="1262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operations</a:t>
            </a:r>
          </a:p>
        </p:txBody>
      </p:sp>
      <p:sp>
        <p:nvSpPr>
          <p:cNvPr id="43020" name="Rectangle 35">
            <a:extLst>
              <a:ext uri="{FF2B5EF4-FFF2-40B4-BE49-F238E27FC236}">
                <a16:creationId xmlns:a16="http://schemas.microsoft.com/office/drawing/2014/main" id="{56BF6C56-3E27-4850-A8FA-1A25A2470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75" y="2433639"/>
            <a:ext cx="717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==,!=</a:t>
            </a:r>
          </a:p>
        </p:txBody>
      </p:sp>
      <p:sp>
        <p:nvSpPr>
          <p:cNvPr id="43021" name="Rectangle 36">
            <a:extLst>
              <a:ext uri="{FF2B5EF4-FFF2-40B4-BE49-F238E27FC236}">
                <a16:creationId xmlns:a16="http://schemas.microsoft.com/office/drawing/2014/main" id="{F7D4E420-2150-4A1E-8C3F-05F8F2FF1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773364"/>
            <a:ext cx="1276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above, &lt;,&gt;</a:t>
            </a:r>
          </a:p>
        </p:txBody>
      </p:sp>
      <p:sp>
        <p:nvSpPr>
          <p:cNvPr id="43022" name="Rectangle 37">
            <a:extLst>
              <a:ext uri="{FF2B5EF4-FFF2-40B4-BE49-F238E27FC236}">
                <a16:creationId xmlns:a16="http://schemas.microsoft.com/office/drawing/2014/main" id="{658C45AB-F0AF-4454-98A5-1FCC77E7B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3071814"/>
            <a:ext cx="1217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above, +,-</a:t>
            </a:r>
          </a:p>
        </p:txBody>
      </p:sp>
      <p:sp>
        <p:nvSpPr>
          <p:cNvPr id="43023" name="Rectangle 38">
            <a:extLst>
              <a:ext uri="{FF2B5EF4-FFF2-40B4-BE49-F238E27FC236}">
                <a16:creationId xmlns:a16="http://schemas.microsoft.com/office/drawing/2014/main" id="{FA88632B-1313-4BE8-AC29-E77160A48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3435350"/>
            <a:ext cx="1171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above, *,/</a:t>
            </a:r>
          </a:p>
        </p:txBody>
      </p:sp>
      <p:sp>
        <p:nvSpPr>
          <p:cNvPr id="43024" name="Rectangle 39">
            <a:extLst>
              <a:ext uri="{FF2B5EF4-FFF2-40B4-BE49-F238E27FC236}">
                <a16:creationId xmlns:a16="http://schemas.microsoft.com/office/drawing/2014/main" id="{51AF2D0A-D151-41BB-BBB0-00944966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6" y="2103439"/>
            <a:ext cx="1173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examples</a:t>
            </a:r>
          </a:p>
        </p:txBody>
      </p:sp>
      <p:sp>
        <p:nvSpPr>
          <p:cNvPr id="43025" name="Rectangle 40">
            <a:extLst>
              <a:ext uri="{FF2B5EF4-FFF2-40B4-BE49-F238E27FC236}">
                <a16:creationId xmlns:a16="http://schemas.microsoft.com/office/drawing/2014/main" id="{54CBB220-6FA3-4296-9A5B-1617D95EA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2452689"/>
            <a:ext cx="979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file type</a:t>
            </a:r>
          </a:p>
        </p:txBody>
      </p:sp>
      <p:sp>
        <p:nvSpPr>
          <p:cNvPr id="43026" name="Rectangle 41">
            <a:extLst>
              <a:ext uri="{FF2B5EF4-FFF2-40B4-BE49-F238E27FC236}">
                <a16:creationId xmlns:a16="http://schemas.microsoft.com/office/drawing/2014/main" id="{A23680DF-B392-4D57-B6D2-53795C621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575" y="2779714"/>
            <a:ext cx="865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strings</a:t>
            </a:r>
          </a:p>
        </p:txBody>
      </p:sp>
      <p:sp>
        <p:nvSpPr>
          <p:cNvPr id="43027" name="Rectangle 42">
            <a:extLst>
              <a:ext uri="{FF2B5EF4-FFF2-40B4-BE49-F238E27FC236}">
                <a16:creationId xmlns:a16="http://schemas.microsoft.com/office/drawing/2014/main" id="{A9A9366F-B72B-4A7D-9AAB-E26FF36E2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576" y="3114675"/>
            <a:ext cx="113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#persons</a:t>
            </a:r>
            <a:endParaRPr lang="en-US" altLang="en-US" sz="1800" baseline="30000"/>
          </a:p>
        </p:txBody>
      </p:sp>
      <p:sp>
        <p:nvSpPr>
          <p:cNvPr id="43028" name="Rectangle 43">
            <a:extLst>
              <a:ext uri="{FF2B5EF4-FFF2-40B4-BE49-F238E27FC236}">
                <a16:creationId xmlns:a16="http://schemas.microsoft.com/office/drawing/2014/main" id="{893C1C94-8369-4370-8BE8-B7E472F18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432175"/>
            <a:ext cx="941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voltage</a:t>
            </a:r>
          </a:p>
        </p:txBody>
      </p:sp>
      <p:sp>
        <p:nvSpPr>
          <p:cNvPr id="43029" name="Line 44">
            <a:extLst>
              <a:ext uri="{FF2B5EF4-FFF2-40B4-BE49-F238E27FC236}">
                <a16:creationId xmlns:a16="http://schemas.microsoft.com/office/drawing/2014/main" id="{60E2B53A-6371-4D1B-8DB2-385F7725F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4938" y="2255838"/>
            <a:ext cx="0" cy="154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0" name="Rectangle 45">
            <a:extLst>
              <a:ext uri="{FF2B5EF4-FFF2-40B4-BE49-F238E27FC236}">
                <a16:creationId xmlns:a16="http://schemas.microsoft.com/office/drawing/2014/main" id="{12EAEB12-B467-4A8F-996D-3FF9A6A25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2106614"/>
            <a:ext cx="620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type</a:t>
            </a:r>
          </a:p>
        </p:txBody>
      </p:sp>
      <p:sp>
        <p:nvSpPr>
          <p:cNvPr id="43031" name="Rectangle 35">
            <a:extLst>
              <a:ext uri="{FF2B5EF4-FFF2-40B4-BE49-F238E27FC236}">
                <a16:creationId xmlns:a16="http://schemas.microsoft.com/office/drawing/2014/main" id="{0E3547F8-A354-499A-88CC-A58D81BFB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50" y="3436938"/>
            <a:ext cx="1301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continuous</a:t>
            </a:r>
          </a:p>
        </p:txBody>
      </p:sp>
      <p:sp>
        <p:nvSpPr>
          <p:cNvPr id="43032" name="Rectangle 35">
            <a:extLst>
              <a:ext uri="{FF2B5EF4-FFF2-40B4-BE49-F238E27FC236}">
                <a16:creationId xmlns:a16="http://schemas.microsoft.com/office/drawing/2014/main" id="{BD495FD9-823C-4C26-8865-206AF763E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4" y="3106739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discrete</a:t>
            </a:r>
          </a:p>
        </p:txBody>
      </p:sp>
      <p:sp>
        <p:nvSpPr>
          <p:cNvPr id="43033" name="Rectangle 35">
            <a:extLst>
              <a:ext uri="{FF2B5EF4-FFF2-40B4-BE49-F238E27FC236}">
                <a16:creationId xmlns:a16="http://schemas.microsoft.com/office/drawing/2014/main" id="{8412CC1C-B157-4877-9252-032B2A302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9" y="2784475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ordinal</a:t>
            </a:r>
          </a:p>
        </p:txBody>
      </p:sp>
      <p:sp>
        <p:nvSpPr>
          <p:cNvPr id="43034" name="Rectangle 35">
            <a:extLst>
              <a:ext uri="{FF2B5EF4-FFF2-40B4-BE49-F238E27FC236}">
                <a16:creationId xmlns:a16="http://schemas.microsoft.com/office/drawing/2014/main" id="{618A0C1B-4F1F-402E-BBD9-37CBC8252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1" y="2454275"/>
            <a:ext cx="1489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categorical</a:t>
            </a:r>
            <a:r>
              <a:rPr lang="en-US" altLang="en-US" sz="1800" baseline="30000"/>
              <a:t>(1)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74A9FD-4215-465A-B68C-44DE2EE441D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553200" y="3640139"/>
            <a:ext cx="838200" cy="15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36" name="Rectangle 35">
            <a:extLst>
              <a:ext uri="{FF2B5EF4-FFF2-40B4-BE49-F238E27FC236}">
                <a16:creationId xmlns:a16="http://schemas.microsoft.com/office/drawing/2014/main" id="{4A0D1E3B-C8B2-46CB-B103-C4A21B1C6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50" y="3436939"/>
            <a:ext cx="1335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SciVis data</a:t>
            </a:r>
          </a:p>
        </p:txBody>
      </p:sp>
      <p:sp>
        <p:nvSpPr>
          <p:cNvPr id="43040" name="Rectangle 39">
            <a:extLst>
              <a:ext uri="{FF2B5EF4-FFF2-40B4-BE49-F238E27FC236}">
                <a16:creationId xmlns:a16="http://schemas.microsoft.com/office/drawing/2014/main" id="{78DFFE1C-5C18-4812-BF63-7A69A58DF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9" y="4494214"/>
            <a:ext cx="76358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to do interpolation/resampling, we need</a:t>
            </a:r>
            <a:endParaRPr lang="en-US" altLang="en-US" sz="1800" baseline="30000">
              <a:solidFill>
                <a:srgbClr val="000000"/>
              </a:solidFill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</a:t>
            </a:r>
            <a:r>
              <a:rPr lang="en-US" altLang="en-US" sz="1800" b="1">
                <a:solidFill>
                  <a:srgbClr val="000000"/>
                </a:solidFill>
              </a:rPr>
              <a:t>continuous</a:t>
            </a:r>
            <a:r>
              <a:rPr lang="en-US" altLang="en-US" sz="1800">
                <a:solidFill>
                  <a:srgbClr val="000000"/>
                </a:solidFill>
              </a:rPr>
              <a:t> attributes (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n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FF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800">
                <a:solidFill>
                  <a:srgbClr val="000000"/>
                </a:solidFill>
              </a:rPr>
              <a:t>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defined on a </a:t>
            </a:r>
            <a:r>
              <a:rPr lang="en-US" altLang="en-US" sz="1800" b="1">
                <a:solidFill>
                  <a:srgbClr val="000000"/>
                </a:solidFill>
              </a:rPr>
              <a:t>continuous</a:t>
            </a:r>
            <a:r>
              <a:rPr lang="en-US" altLang="en-US" sz="1800">
                <a:solidFill>
                  <a:srgbClr val="000000"/>
                </a:solidFill>
              </a:rPr>
              <a:t> space with metric properties (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f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: </a:t>
            </a:r>
            <a:r>
              <a:rPr lang="en-US" altLang="en-US" sz="1800" b="1">
                <a:solidFill>
                  <a:srgbClr val="FF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FF0000"/>
                </a:solidFill>
                <a:latin typeface="Times" panose="02020603050405020304" pitchFamily="18" charset="0"/>
              </a:rPr>
              <a:t>n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1800" b="1">
                <a:solidFill>
                  <a:srgbClr val="000000"/>
                </a:solidFill>
                <a:latin typeface="Times" panose="02020603050405020304" pitchFamily="18" charset="0"/>
              </a:rPr>
              <a:t>R</a:t>
            </a:r>
            <a:r>
              <a:rPr lang="en-US" altLang="en-US" sz="1800" baseline="30000">
                <a:solidFill>
                  <a:srgbClr val="000000"/>
                </a:solidFill>
                <a:latin typeface="Times" panose="02020603050405020304" pitchFamily="18" charset="0"/>
              </a:rPr>
              <a:t>m</a:t>
            </a:r>
            <a:r>
              <a:rPr lang="en-US" altLang="en-US" sz="1800">
                <a:solidFill>
                  <a:srgbClr val="000000"/>
                </a:solidFill>
              </a:rPr>
              <a:t>)</a:t>
            </a:r>
          </a:p>
          <a:p>
            <a:pPr lvl="1" eaLnBrk="1" hangingPunct="1"/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typical InfoVis attributes do not satisfy the above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hence some inherent </a:t>
            </a:r>
            <a:r>
              <a:rPr lang="en-US" altLang="en-US" sz="1800">
                <a:solidFill>
                  <a:srgbClr val="7575D1"/>
                </a:solidFill>
              </a:rPr>
              <a:t>difficulties</a:t>
            </a:r>
          </a:p>
        </p:txBody>
      </p:sp>
      <p:sp>
        <p:nvSpPr>
          <p:cNvPr id="43041" name="Rectangle 40">
            <a:extLst>
              <a:ext uri="{FF2B5EF4-FFF2-40B4-BE49-F238E27FC236}">
                <a16:creationId xmlns:a16="http://schemas.microsoft.com/office/drawing/2014/main" id="{191212C4-6E00-4B84-8C7C-276544E70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886201"/>
            <a:ext cx="45354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aseline="30000"/>
              <a:t>1</a:t>
            </a:r>
            <a:r>
              <a:rPr lang="en-US" altLang="en-US" sz="1200"/>
              <a:t> relations can be seen as ordered pairs of categorical attributes</a:t>
            </a:r>
          </a:p>
        </p:txBody>
      </p:sp>
      <p:sp>
        <p:nvSpPr>
          <p:cNvPr id="43042" name="Rectangle 35">
            <a:extLst>
              <a:ext uri="{FF2B5EF4-FFF2-40B4-BE49-F238E27FC236}">
                <a16:creationId xmlns:a16="http://schemas.microsoft.com/office/drawing/2014/main" id="{CF3B8358-4DE6-47EF-BB74-CAACD65D6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0764" y="2754313"/>
            <a:ext cx="1398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InfoVis data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945929-4941-4A9C-B272-E3971799924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553200" y="2667000"/>
            <a:ext cx="827088" cy="30638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0D166E-8C2D-4669-A8A1-58B82B84872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532563" y="2982914"/>
            <a:ext cx="838200" cy="15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92CF53-7EF9-49CD-92BC-3E67249EFFE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61139" y="2979738"/>
            <a:ext cx="809625" cy="315912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6" name="Line 13">
            <a:extLst>
              <a:ext uri="{FF2B5EF4-FFF2-40B4-BE49-F238E27FC236}">
                <a16:creationId xmlns:a16="http://schemas.microsoft.com/office/drawing/2014/main" id="{581EFFAF-00E7-4741-9067-7D08EDAA0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4626" y="2454275"/>
            <a:ext cx="3175" cy="1339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7" name="Rectangle 42">
            <a:extLst>
              <a:ext uri="{FF2B5EF4-FFF2-40B4-BE49-F238E27FC236}">
                <a16:creationId xmlns:a16="http://schemas.microsoft.com/office/drawing/2014/main" id="{D813A794-0867-4DFD-9E4A-109F610A2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576" y="2341564"/>
            <a:ext cx="7842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less</a:t>
            </a:r>
          </a:p>
          <a:p>
            <a:pPr eaLnBrk="1" hangingPunct="1"/>
            <a:r>
              <a:rPr lang="en-US" altLang="en-US" sz="1400"/>
              <a:t>general</a:t>
            </a:r>
          </a:p>
        </p:txBody>
      </p:sp>
      <p:sp>
        <p:nvSpPr>
          <p:cNvPr id="43048" name="Rectangle 43">
            <a:extLst>
              <a:ext uri="{FF2B5EF4-FFF2-40B4-BE49-F238E27FC236}">
                <a16:creationId xmlns:a16="http://schemas.microsoft.com/office/drawing/2014/main" id="{7F0E205F-4BB1-444B-8BF5-8D1D7EBBF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6689" y="3328989"/>
            <a:ext cx="7842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/>
              <a:t>more</a:t>
            </a:r>
          </a:p>
          <a:p>
            <a:pPr eaLnBrk="1" hangingPunct="1"/>
            <a:r>
              <a:rPr lang="en-US" altLang="en-US" sz="1400"/>
              <a:t>general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4">
            <a:extLst>
              <a:ext uri="{FF2B5EF4-FFF2-40B4-BE49-F238E27FC236}">
                <a16:creationId xmlns:a16="http://schemas.microsoft.com/office/drawing/2014/main" id="{E6E3CEE4-8299-48EA-8D2B-051E389C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1"/>
            <a:ext cx="7924800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Rectangle 6">
            <a:extLst>
              <a:ext uri="{FF2B5EF4-FFF2-40B4-BE49-F238E27FC236}">
                <a16:creationId xmlns:a16="http://schemas.microsoft.com/office/drawing/2014/main" id="{EBF9559C-657A-43BE-AE4B-1189BAEDD0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Information Visualization – Attributes (cont’d)</a:t>
            </a:r>
          </a:p>
        </p:txBody>
      </p:sp>
      <p:sp>
        <p:nvSpPr>
          <p:cNvPr id="45059" name="Rectangle 5">
            <a:extLst>
              <a:ext uri="{FF2B5EF4-FFF2-40B4-BE49-F238E27FC236}">
                <a16:creationId xmlns:a16="http://schemas.microsoft.com/office/drawing/2014/main" id="{FF08E191-F7E2-468A-8DE9-6175C90EB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925513"/>
            <a:ext cx="287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7575D1"/>
                </a:solidFill>
              </a:rPr>
              <a:t>Attribute type examples</a:t>
            </a:r>
          </a:p>
        </p:txBody>
      </p:sp>
      <p:sp>
        <p:nvSpPr>
          <p:cNvPr id="45060" name="Rectangle 5">
            <a:extLst>
              <a:ext uri="{FF2B5EF4-FFF2-40B4-BE49-F238E27FC236}">
                <a16:creationId xmlns:a16="http://schemas.microsoft.com/office/drawing/2014/main" id="{E83BE7F5-3C4B-4266-9637-472883B4D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914400"/>
            <a:ext cx="31734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7575D1"/>
                </a:solidFill>
              </a:rPr>
              <a:t>Visual encoding examples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73121-077A-44D6-A90F-AB8B50383C68}"/>
              </a:ext>
            </a:extLst>
          </p:cNvPr>
          <p:cNvSpPr/>
          <p:nvPr/>
        </p:nvSpPr>
        <p:spPr>
          <a:xfrm>
            <a:off x="1752600" y="1401764"/>
            <a:ext cx="8686800" cy="46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6">
            <a:extLst>
              <a:ext uri="{FF2B5EF4-FFF2-40B4-BE49-F238E27FC236}">
                <a16:creationId xmlns:a16="http://schemas.microsoft.com/office/drawing/2014/main" id="{90900785-F96A-4941-936B-B1175F1DCD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Information Visualization – Pipeline Characteristics</a:t>
            </a:r>
          </a:p>
        </p:txBody>
      </p:sp>
      <p:sp>
        <p:nvSpPr>
          <p:cNvPr id="46085" name="Rectangle 8">
            <a:extLst>
              <a:ext uri="{FF2B5EF4-FFF2-40B4-BE49-F238E27FC236}">
                <a16:creationId xmlns:a16="http://schemas.microsoft.com/office/drawing/2014/main" id="{8F57D17A-BE44-409E-A9A2-87CE0535D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990600"/>
            <a:ext cx="768667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recall the visualization pipeline: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1. Filtering: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natural for SciVis data (sampling/reconstruction theory)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hard for InfoVis data (problem/dataset specific)</a:t>
            </a:r>
          </a:p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endParaRPr lang="en-US" altLang="en-US" sz="1800">
              <a:solidFill>
                <a:srgbClr val="7575D1"/>
              </a:solidFill>
            </a:endParaRPr>
          </a:p>
          <a:p>
            <a:pPr eaLnBrk="1" hangingPunct="1"/>
            <a:endParaRPr lang="en-US" altLang="en-US" sz="1800">
              <a:solidFill>
                <a:srgbClr val="7575D1"/>
              </a:solidFill>
            </a:endParaRPr>
          </a:p>
          <a:p>
            <a:pPr eaLnBrk="1" hangingPunct="1"/>
            <a:endParaRPr lang="en-US" altLang="en-US" sz="1800">
              <a:solidFill>
                <a:srgbClr val="7575D1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2. Mapping: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natural for SciVis data (draw values on </a:t>
            </a:r>
            <a:r>
              <a:rPr lang="en-US" altLang="en-US" sz="1800" i="1">
                <a:solidFill>
                  <a:srgbClr val="000000"/>
                </a:solidFill>
              </a:rPr>
              <a:t>given </a:t>
            </a:r>
            <a:r>
              <a:rPr lang="en-US" altLang="en-US" sz="1800">
                <a:solidFill>
                  <a:srgbClr val="000000"/>
                </a:solidFill>
              </a:rPr>
              <a:t>2D/3D domain)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explicit design decision for InfoVis data (draw values on </a:t>
            </a:r>
            <a:r>
              <a:rPr lang="en-US" altLang="en-US" sz="1800" i="1">
                <a:solidFill>
                  <a:srgbClr val="000000"/>
                </a:solidFill>
              </a:rPr>
              <a:t>chosen </a:t>
            </a:r>
            <a:r>
              <a:rPr lang="en-US" altLang="en-US" sz="1800">
                <a:solidFill>
                  <a:srgbClr val="000000"/>
                </a:solidFill>
              </a:rPr>
              <a:t>domain)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choose a spatial domain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encode some values </a:t>
            </a:r>
            <a:r>
              <a:rPr lang="en-US" altLang="en-US" sz="1800">
                <a:latin typeface="Symbol" panose="05050102010706020507" pitchFamily="18" charset="2"/>
              </a:rPr>
              <a:t>® </a:t>
            </a:r>
            <a:r>
              <a:rPr lang="en-US" altLang="en-US" sz="1800">
                <a:solidFill>
                  <a:srgbClr val="000000"/>
                </a:solidFill>
              </a:rPr>
              <a:t>space attributes (</a:t>
            </a:r>
            <a:r>
              <a:rPr lang="en-US" altLang="en-US" sz="1800">
                <a:solidFill>
                  <a:srgbClr val="7575D1"/>
                </a:solidFill>
              </a:rPr>
              <a:t>layout</a:t>
            </a:r>
            <a:r>
              <a:rPr lang="en-US" altLang="en-US" sz="1800">
                <a:solidFill>
                  <a:srgbClr val="000000"/>
                </a:solidFill>
              </a:rPr>
              <a:t>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 encode other values </a:t>
            </a:r>
            <a:r>
              <a:rPr lang="en-US" altLang="en-US" sz="1800">
                <a:latin typeface="Symbol" panose="05050102010706020507" pitchFamily="18" charset="2"/>
              </a:rPr>
              <a:t>®</a:t>
            </a:r>
            <a:r>
              <a:rPr lang="en-US" altLang="en-US" sz="1800">
                <a:solidFill>
                  <a:srgbClr val="000000"/>
                </a:solidFill>
              </a:rPr>
              <a:t> color/texture/shading</a:t>
            </a:r>
          </a:p>
          <a:p>
            <a:pPr eaLnBrk="1" hangingPunct="1"/>
            <a:endParaRPr lang="en-US" altLang="en-US" sz="1800"/>
          </a:p>
        </p:txBody>
      </p:sp>
      <p:pic>
        <p:nvPicPr>
          <p:cNvPr id="46086" name="Picture 9">
            <a:extLst>
              <a:ext uri="{FF2B5EF4-FFF2-40B4-BE49-F238E27FC236}">
                <a16:creationId xmlns:a16="http://schemas.microsoft.com/office/drawing/2014/main" id="{C938CEDC-18FA-4C99-825F-FAB2A991F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22575"/>
            <a:ext cx="160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10">
            <a:extLst>
              <a:ext uri="{FF2B5EF4-FFF2-40B4-BE49-F238E27FC236}">
                <a16:creationId xmlns:a16="http://schemas.microsoft.com/office/drawing/2014/main" id="{390D6BEC-F3A4-4AB8-B06E-EAEF03065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2819400"/>
            <a:ext cx="1619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32F6394-65A7-4BD7-822A-A87D39B82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352800"/>
            <a:ext cx="762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46089" name="Picture 12">
            <a:extLst>
              <a:ext uri="{FF2B5EF4-FFF2-40B4-BE49-F238E27FC236}">
                <a16:creationId xmlns:a16="http://schemas.microsoft.com/office/drawing/2014/main" id="{5F8855C0-C5EC-43BD-BD02-25FD8F55B1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819400"/>
            <a:ext cx="1371600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6D52FD8-782B-463E-9A9B-1CBD5CAAC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3352800"/>
            <a:ext cx="762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6091" name="Rectangle 14">
            <a:extLst>
              <a:ext uri="{FF2B5EF4-FFF2-40B4-BE49-F238E27FC236}">
                <a16:creationId xmlns:a16="http://schemas.microsoft.com/office/drawing/2014/main" id="{A2328766-642A-4709-996D-D1D09E86B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1" y="3048000"/>
            <a:ext cx="36512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300" b="1">
                <a:solidFill>
                  <a:srgbClr val="000000"/>
                </a:solidFill>
              </a:rPr>
              <a:t>?</a:t>
            </a:r>
            <a:endParaRPr lang="en-US" altLang="en-US" sz="2300" b="1"/>
          </a:p>
        </p:txBody>
      </p:sp>
      <p:sp>
        <p:nvSpPr>
          <p:cNvPr id="46092" name="Rectangle 15">
            <a:extLst>
              <a:ext uri="{FF2B5EF4-FFF2-40B4-BE49-F238E27FC236}">
                <a16:creationId xmlns:a16="http://schemas.microsoft.com/office/drawing/2014/main" id="{41BAFD56-9D54-42D8-AC67-E90768838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1564" y="3200400"/>
            <a:ext cx="36512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300" b="1">
                <a:solidFill>
                  <a:srgbClr val="02F000"/>
                </a:solidFill>
              </a:rPr>
              <a:t>?</a:t>
            </a:r>
          </a:p>
        </p:txBody>
      </p:sp>
      <p:sp>
        <p:nvSpPr>
          <p:cNvPr id="46093" name="Rectangle 16">
            <a:extLst>
              <a:ext uri="{FF2B5EF4-FFF2-40B4-BE49-F238E27FC236}">
                <a16:creationId xmlns:a16="http://schemas.microsoft.com/office/drawing/2014/main" id="{1E4204EC-07BA-43D9-B44E-8E87343C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9801" y="3352800"/>
            <a:ext cx="36512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300" b="1">
                <a:solidFill>
                  <a:srgbClr val="7575D1"/>
                </a:solidFill>
              </a:rPr>
              <a:t>?</a:t>
            </a:r>
          </a:p>
        </p:txBody>
      </p:sp>
      <p:sp>
        <p:nvSpPr>
          <p:cNvPr id="46094" name="Rectangle 17">
            <a:extLst>
              <a:ext uri="{FF2B5EF4-FFF2-40B4-BE49-F238E27FC236}">
                <a16:creationId xmlns:a16="http://schemas.microsoft.com/office/drawing/2014/main" id="{A502973D-43A7-4C51-85CD-096ACFC9D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114" y="3076576"/>
            <a:ext cx="9286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subsample</a:t>
            </a:r>
            <a:endParaRPr lang="en-US" altLang="en-US" sz="1200"/>
          </a:p>
        </p:txBody>
      </p:sp>
      <p:sp>
        <p:nvSpPr>
          <p:cNvPr id="46095" name="Rectangle 18">
            <a:extLst>
              <a:ext uri="{FF2B5EF4-FFF2-40B4-BE49-F238E27FC236}">
                <a16:creationId xmlns:a16="http://schemas.microsoft.com/office/drawing/2014/main" id="{4F391B82-9091-487F-B58F-843961078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714" y="3076576"/>
            <a:ext cx="9286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subsample</a:t>
            </a:r>
            <a:endParaRPr lang="en-US" altLang="en-US" sz="1200"/>
          </a:p>
        </p:txBody>
      </p:sp>
      <p:sp>
        <p:nvSpPr>
          <p:cNvPr id="46096" name="Rectangle 19">
            <a:extLst>
              <a:ext uri="{FF2B5EF4-FFF2-40B4-BE49-F238E27FC236}">
                <a16:creationId xmlns:a16="http://schemas.microsoft.com/office/drawing/2014/main" id="{181C4DC4-86AC-49F3-9597-82CDBADB6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3962401"/>
            <a:ext cx="1890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bone dataset, 80K points</a:t>
            </a:r>
            <a:endParaRPr lang="en-US" altLang="en-US" sz="1200"/>
          </a:p>
        </p:txBody>
      </p:sp>
      <p:sp>
        <p:nvSpPr>
          <p:cNvPr id="46097" name="Rectangle 20">
            <a:extLst>
              <a:ext uri="{FF2B5EF4-FFF2-40B4-BE49-F238E27FC236}">
                <a16:creationId xmlns:a16="http://schemas.microsoft.com/office/drawing/2014/main" id="{A9CDF1A5-F946-40C3-9CF7-9814A6623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1" y="3962401"/>
            <a:ext cx="1890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bone dataset, 20K points</a:t>
            </a:r>
            <a:endParaRPr lang="en-US" altLang="en-US" sz="1200"/>
          </a:p>
        </p:txBody>
      </p:sp>
      <p:sp>
        <p:nvSpPr>
          <p:cNvPr id="46098" name="Rectangle 21">
            <a:extLst>
              <a:ext uri="{FF2B5EF4-FFF2-40B4-BE49-F238E27FC236}">
                <a16:creationId xmlns:a16="http://schemas.microsoft.com/office/drawing/2014/main" id="{0B13DC21-4E5B-4E3C-B3DC-4545723A8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288" y="3962401"/>
            <a:ext cx="1485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C++ text, 80K lines</a:t>
            </a:r>
            <a:endParaRPr lang="en-US" altLang="en-US" sz="1200"/>
          </a:p>
        </p:txBody>
      </p:sp>
      <p:sp>
        <p:nvSpPr>
          <p:cNvPr id="46099" name="Rectangle 22">
            <a:extLst>
              <a:ext uri="{FF2B5EF4-FFF2-40B4-BE49-F238E27FC236}">
                <a16:creationId xmlns:a16="http://schemas.microsoft.com/office/drawing/2014/main" id="{DEDE3DCC-61CD-48A4-911B-CF0F9D9ED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888" y="3962401"/>
            <a:ext cx="14843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C++ text, 20K lines</a:t>
            </a:r>
            <a:endParaRPr lang="en-US" altLang="en-US"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6">
            <a:extLst>
              <a:ext uri="{FF2B5EF4-FFF2-40B4-BE49-F238E27FC236}">
                <a16:creationId xmlns:a16="http://schemas.microsoft.com/office/drawing/2014/main" id="{86742079-23D1-4D5F-AB9F-9B0FA7F40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Information Visualization – Filtering</a:t>
            </a:r>
          </a:p>
        </p:txBody>
      </p:sp>
      <p:sp>
        <p:nvSpPr>
          <p:cNvPr id="47109" name="Rectangle 8">
            <a:extLst>
              <a:ext uri="{FF2B5EF4-FFF2-40B4-BE49-F238E27FC236}">
                <a16:creationId xmlns:a16="http://schemas.microsoft.com/office/drawing/2014/main" id="{1ADC0A28-3CF4-4F1F-BBE7-4C5776137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62000"/>
            <a:ext cx="522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A3A3E0"/>
                </a:solidFill>
              </a:rPr>
              <a:t>Resampling: </a:t>
            </a:r>
            <a:r>
              <a:rPr lang="en-US" altLang="en-US" sz="1800">
                <a:solidFill>
                  <a:srgbClr val="000000"/>
                </a:solidFill>
              </a:rPr>
              <a:t>why is this such an important issue?</a:t>
            </a:r>
          </a:p>
        </p:txBody>
      </p:sp>
      <p:pic>
        <p:nvPicPr>
          <p:cNvPr id="47110" name="Picture 9">
            <a:extLst>
              <a:ext uri="{FF2B5EF4-FFF2-40B4-BE49-F238E27FC236}">
                <a16:creationId xmlns:a16="http://schemas.microsoft.com/office/drawing/2014/main" id="{E0035004-9DC8-48FB-AE74-E56CD3748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8575"/>
            <a:ext cx="160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10">
            <a:extLst>
              <a:ext uri="{FF2B5EF4-FFF2-40B4-BE49-F238E27FC236}">
                <a16:creationId xmlns:a16="http://schemas.microsoft.com/office/drawing/2014/main" id="{4C2F8D1E-5781-44D2-8574-90D667B8B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1295400"/>
            <a:ext cx="1619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26923556-D2EF-438A-BE21-FDA918D33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1828800"/>
            <a:ext cx="762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7113" name="Rectangle 17">
            <a:extLst>
              <a:ext uri="{FF2B5EF4-FFF2-40B4-BE49-F238E27FC236}">
                <a16:creationId xmlns:a16="http://schemas.microsoft.com/office/drawing/2014/main" id="{BE721F94-4708-4FF3-8952-686CA3943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914" y="1552576"/>
            <a:ext cx="9286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subsample</a:t>
            </a:r>
            <a:endParaRPr lang="en-US" altLang="en-US" sz="1200"/>
          </a:p>
        </p:txBody>
      </p:sp>
      <p:sp>
        <p:nvSpPr>
          <p:cNvPr id="47114" name="Rectangle 19">
            <a:extLst>
              <a:ext uri="{FF2B5EF4-FFF2-40B4-BE49-F238E27FC236}">
                <a16:creationId xmlns:a16="http://schemas.microsoft.com/office/drawing/2014/main" id="{056B6C21-0C13-45F4-88A0-B763C3F4E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2438401"/>
            <a:ext cx="1890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bone dataset, 80K points</a:t>
            </a:r>
            <a:endParaRPr lang="en-US" altLang="en-US" sz="1200"/>
          </a:p>
        </p:txBody>
      </p:sp>
      <p:sp>
        <p:nvSpPr>
          <p:cNvPr id="47115" name="Rectangle 20">
            <a:extLst>
              <a:ext uri="{FF2B5EF4-FFF2-40B4-BE49-F238E27FC236}">
                <a16:creationId xmlns:a16="http://schemas.microsoft.com/office/drawing/2014/main" id="{67DEA38A-E0F1-437C-8261-2D2839FBE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8" y="2438401"/>
            <a:ext cx="1890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bone dataset, 20K points</a:t>
            </a:r>
            <a:endParaRPr lang="en-US" altLang="en-US" sz="1200"/>
          </a:p>
        </p:txBody>
      </p:sp>
      <p:sp>
        <p:nvSpPr>
          <p:cNvPr id="47116" name="Rectangle 21">
            <a:extLst>
              <a:ext uri="{FF2B5EF4-FFF2-40B4-BE49-F238E27FC236}">
                <a16:creationId xmlns:a16="http://schemas.microsoft.com/office/drawing/2014/main" id="{87AC9AD1-8694-4876-95A8-79F96C140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2830514"/>
            <a:ext cx="39004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we throw away 75% of the data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the </a:t>
            </a:r>
            <a:r>
              <a:rPr lang="en-US" altLang="en-US" sz="1600">
                <a:solidFill>
                  <a:srgbClr val="7575D1"/>
                </a:solidFill>
              </a:rPr>
              <a:t>semantics </a:t>
            </a:r>
            <a:r>
              <a:rPr lang="en-US" altLang="en-US" sz="1600"/>
              <a:t>stays the same (a bone) </a:t>
            </a:r>
          </a:p>
        </p:txBody>
      </p:sp>
      <p:pic>
        <p:nvPicPr>
          <p:cNvPr id="47117" name="Picture 23">
            <a:extLst>
              <a:ext uri="{FF2B5EF4-FFF2-40B4-BE49-F238E27FC236}">
                <a16:creationId xmlns:a16="http://schemas.microsoft.com/office/drawing/2014/main" id="{B52F2458-B20F-4129-B22C-D1EFDA703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657600"/>
            <a:ext cx="191452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E5F5E854-F63B-45D0-93B1-8450283FD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975" y="3933825"/>
            <a:ext cx="7620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75D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7119" name="Rectangle 17">
            <a:extLst>
              <a:ext uri="{FF2B5EF4-FFF2-40B4-BE49-F238E27FC236}">
                <a16:creationId xmlns:a16="http://schemas.microsoft.com/office/drawing/2014/main" id="{4859CE67-D152-4877-A60E-335750BC6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657601"/>
            <a:ext cx="928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subsample</a:t>
            </a:r>
            <a:endParaRPr lang="en-US" altLang="en-US" sz="1200"/>
          </a:p>
        </p:txBody>
      </p:sp>
      <p:pic>
        <p:nvPicPr>
          <p:cNvPr id="47120" name="Picture 28">
            <a:extLst>
              <a:ext uri="{FF2B5EF4-FFF2-40B4-BE49-F238E27FC236}">
                <a16:creationId xmlns:a16="http://schemas.microsoft.com/office/drawing/2014/main" id="{376E0D48-9BC1-4F80-B6A6-9222B0F54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57600"/>
            <a:ext cx="1828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054FEC2F-813C-49D1-ADCA-AF306036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4089400"/>
            <a:ext cx="304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4877EC3-ABC4-4377-B093-5D5FA075E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4097338"/>
            <a:ext cx="304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7123" name="Rectangle 19">
            <a:extLst>
              <a:ext uri="{FF2B5EF4-FFF2-40B4-BE49-F238E27FC236}">
                <a16:creationId xmlns:a16="http://schemas.microsoft.com/office/drawing/2014/main" id="{2683238A-D5CB-427B-92D8-EA1ADA974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4495801"/>
            <a:ext cx="19669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program, 6 LOC, 88 chars</a:t>
            </a:r>
            <a:endParaRPr lang="en-US" altLang="en-US" sz="1200"/>
          </a:p>
        </p:txBody>
      </p:sp>
      <p:sp>
        <p:nvSpPr>
          <p:cNvPr id="47124" name="Rectangle 19">
            <a:extLst>
              <a:ext uri="{FF2B5EF4-FFF2-40B4-BE49-F238E27FC236}">
                <a16:creationId xmlns:a16="http://schemas.microsoft.com/office/drawing/2014/main" id="{E9E7B7E9-E924-4059-95FE-86FDEECC9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1" y="4495801"/>
            <a:ext cx="19669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program, 6 LOC, 87 chars</a:t>
            </a:r>
            <a:endParaRPr lang="en-US" altLang="en-US" sz="1200"/>
          </a:p>
        </p:txBody>
      </p:sp>
      <p:sp>
        <p:nvSpPr>
          <p:cNvPr id="47125" name="Rectangle 33">
            <a:extLst>
              <a:ext uri="{FF2B5EF4-FFF2-40B4-BE49-F238E27FC236}">
                <a16:creationId xmlns:a16="http://schemas.microsoft.com/office/drawing/2014/main" id="{6A3E1481-48B6-46C0-8D29-0991706A6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00600"/>
            <a:ext cx="43005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we throw away one single character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/>
              <a:t> the </a:t>
            </a:r>
            <a:r>
              <a:rPr lang="en-US" altLang="en-US" sz="1600">
                <a:solidFill>
                  <a:srgbClr val="7575D1"/>
                </a:solidFill>
              </a:rPr>
              <a:t>semantics </a:t>
            </a:r>
            <a:r>
              <a:rPr lang="en-US" altLang="en-US" sz="1600"/>
              <a:t>becomes completely different</a:t>
            </a:r>
          </a:p>
        </p:txBody>
      </p:sp>
      <p:sp>
        <p:nvSpPr>
          <p:cNvPr id="47126" name="Rectangle 34">
            <a:extLst>
              <a:ext uri="{FF2B5EF4-FFF2-40B4-BE49-F238E27FC236}">
                <a16:creationId xmlns:a16="http://schemas.microsoft.com/office/drawing/2014/main" id="{847772BF-CFC7-414D-8FE6-4D4922470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5538788"/>
            <a:ext cx="3224213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7575D1"/>
                </a:solidFill>
              </a:rPr>
              <a:t>Note on resampling: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</a:rPr>
              <a:t> SciVis:  Cauchy continuous    </a:t>
            </a:r>
            <a:r>
              <a:rPr lang="en-US" altLang="en-US" sz="160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  <a:endParaRPr lang="en-US" altLang="en-US" sz="16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</a:rPr>
              <a:t> InfoVis: highly discontinuous  </a:t>
            </a:r>
            <a:r>
              <a:rPr lang="en-US" altLang="en-US" sz="1600">
                <a:solidFill>
                  <a:srgbClr val="000000"/>
                </a:solidFill>
                <a:sym typeface="Wingdings" panose="05000000000000000000" pitchFamily="2" charset="2"/>
              </a:rPr>
              <a:t></a:t>
            </a:r>
            <a:endParaRPr lang="en-US" altLang="en-US"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6">
            <a:extLst>
              <a:ext uri="{FF2B5EF4-FFF2-40B4-BE49-F238E27FC236}">
                <a16:creationId xmlns:a16="http://schemas.microsoft.com/office/drawing/2014/main" id="{738C1CBE-A275-4905-AEB1-0D5B35E7C1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3048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Summary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48130" name="Rectangle 14">
            <a:extLst>
              <a:ext uri="{FF2B5EF4-FFF2-40B4-BE49-F238E27FC236}">
                <a16:creationId xmlns:a16="http://schemas.microsoft.com/office/drawing/2014/main" id="{DB98208C-95D7-4FB1-BA57-8FE356EE2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533401"/>
            <a:ext cx="7058025" cy="540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Data Visualization</a:t>
            </a:r>
            <a:br>
              <a:rPr lang="en-US" altLang="en-US" sz="1800" b="1">
                <a:solidFill>
                  <a:srgbClr val="7575D1"/>
                </a:solidFill>
              </a:rPr>
            </a:br>
            <a:endParaRPr lang="en-US" altLang="en-US" sz="1800">
              <a:solidFill>
                <a:srgbClr val="7575D1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</a:t>
            </a:r>
            <a:r>
              <a:rPr lang="en-US" altLang="en-US" sz="1700"/>
              <a:t>helps getting insight into large, multidimensional, multivariate datasets</a:t>
            </a:r>
          </a:p>
          <a:p>
            <a:pPr eaLnBrk="1" hangingPunct="1"/>
            <a:endParaRPr lang="en-US" altLang="en-US" sz="17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visualization pipeline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data acquisition, filtering, mapping, and rendering</a:t>
            </a:r>
          </a:p>
          <a:p>
            <a:pPr lvl="1" eaLnBrk="1" hangingPunct="1"/>
            <a:endParaRPr lang="en-US" altLang="ja-JP" sz="17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visualization sub-fields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scientific visualization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information visualization</a:t>
            </a:r>
          </a:p>
          <a:p>
            <a:pPr lvl="1" eaLnBrk="1" hangingPunct="1"/>
            <a:endParaRPr lang="en-US" altLang="en-US" sz="17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visualization challenges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data encoding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inverse mapping</a:t>
            </a:r>
          </a:p>
          <a:p>
            <a:pPr lvl="1" eaLnBrk="1" hangingPunct="1"/>
            <a:endParaRPr lang="en-US" altLang="en-US" sz="1700">
              <a:solidFill>
                <a:srgbClr val="00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attribute types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1700">
                <a:solidFill>
                  <a:srgbClr val="000000"/>
                </a:solidFill>
              </a:rPr>
              <a:t> continuous, discrete, ordinal, categorical </a:t>
            </a:r>
          </a:p>
          <a:p>
            <a:pPr lvl="1" eaLnBrk="1" hangingPunct="1"/>
            <a:endParaRPr lang="en-US" altLang="en-US" sz="17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 b="1">
                <a:solidFill>
                  <a:srgbClr val="7575D1"/>
                </a:solidFill>
              </a:rPr>
              <a:t>Next module</a:t>
            </a:r>
            <a:endParaRPr lang="en-US" altLang="en-US" sz="18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 data representation</a:t>
            </a:r>
          </a:p>
        </p:txBody>
      </p:sp>
      <p:sp>
        <p:nvSpPr>
          <p:cNvPr id="48134" name="Rectangle 12">
            <a:extLst>
              <a:ext uri="{FF2B5EF4-FFF2-40B4-BE49-F238E27FC236}">
                <a16:creationId xmlns:a16="http://schemas.microsoft.com/office/drawing/2014/main" id="{971B9689-59FE-4B6C-A91B-1738DDBB3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6062664"/>
            <a:ext cx="146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7575D1"/>
                </a:solidFill>
              </a:rPr>
              <a:t>Happy so far?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>
            <a:extLst>
              <a:ext uri="{FF2B5EF4-FFF2-40B4-BE49-F238E27FC236}">
                <a16:creationId xmlns:a16="http://schemas.microsoft.com/office/drawing/2014/main" id="{EC499431-2EFC-447E-AC5E-DC2DACD3F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-304800"/>
            <a:ext cx="8839200" cy="1143000"/>
          </a:xfrm>
        </p:spPr>
        <p:txBody>
          <a:bodyPr/>
          <a:lstStyle/>
          <a:p>
            <a:pPr algn="l" eaLnBrk="1" hangingPunct="1"/>
            <a:r>
              <a:rPr lang="en-US" altLang="en-US" sz="2300" b="1">
                <a:solidFill>
                  <a:srgbClr val="000090"/>
                </a:solidFill>
              </a:rPr>
              <a:t>Further reading</a:t>
            </a:r>
            <a:endParaRPr lang="en-US" altLang="en-US" sz="1400">
              <a:solidFill>
                <a:srgbClr val="000090"/>
              </a:solidFill>
            </a:endParaRPr>
          </a:p>
        </p:txBody>
      </p:sp>
      <p:sp>
        <p:nvSpPr>
          <p:cNvPr id="49154" name="Rectangle 14">
            <a:extLst>
              <a:ext uri="{FF2B5EF4-FFF2-40B4-BE49-F238E27FC236}">
                <a16:creationId xmlns:a16="http://schemas.microsoft.com/office/drawing/2014/main" id="{44956B24-F0D7-4E7D-BDD1-D46FBE81B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693738"/>
            <a:ext cx="7781925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7575D1"/>
                </a:solidFill>
              </a:rPr>
              <a:t>Data Visualization – Principles and practice </a:t>
            </a:r>
            <a:r>
              <a:rPr lang="en-US" altLang="en-US" sz="1500"/>
              <a:t>(A. Telea, CRC Press, 2014)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main focus: scientific visualization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for visualization designers (programmers) and researchers</a:t>
            </a:r>
          </a:p>
          <a:p>
            <a:pPr eaLnBrk="1" hangingPunct="1"/>
            <a:endParaRPr lang="en-US" altLang="ja-JP" sz="1500">
              <a:solidFill>
                <a:srgbClr val="000000"/>
              </a:solidFill>
            </a:endParaRPr>
          </a:p>
          <a:p>
            <a:pPr eaLnBrk="1" hangingPunct="1"/>
            <a:r>
              <a:rPr lang="en-US" altLang="ja-JP" sz="1500" b="1">
                <a:solidFill>
                  <a:srgbClr val="7575D1"/>
                </a:solidFill>
              </a:rPr>
              <a:t>Visualization Analysis and Design </a:t>
            </a:r>
            <a:r>
              <a:rPr lang="en-US" altLang="ja-JP" sz="1500">
                <a:solidFill>
                  <a:srgbClr val="000000"/>
                </a:solidFill>
              </a:rPr>
              <a:t>(T. Munzner, CRC Press, 2014)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main focus: information visualization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for visualization designers (programmers) and researchers</a:t>
            </a:r>
          </a:p>
          <a:p>
            <a:pPr lvl="1" eaLnBrk="1" hangingPunct="1"/>
            <a:endParaRPr lang="en-US" altLang="en-US" sz="15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500" b="1">
                <a:solidFill>
                  <a:srgbClr val="7575D1"/>
                </a:solidFill>
              </a:rPr>
              <a:t>Information Visualization: Perception for Design </a:t>
            </a:r>
            <a:r>
              <a:rPr lang="en-US" altLang="en-US" sz="1500">
                <a:solidFill>
                  <a:srgbClr val="000000"/>
                </a:solidFill>
              </a:rPr>
              <a:t>(C. Ware, Morgan Kaufman, 2012)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main focus: information visualization, infographics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for visualization designers (programmers) end-user scientists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5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500" b="1">
                <a:solidFill>
                  <a:srgbClr val="7575D1"/>
                </a:solidFill>
              </a:rPr>
              <a:t>The Visual Display of Quantitative Information </a:t>
            </a:r>
            <a:r>
              <a:rPr lang="en-US" altLang="en-US" sz="1500">
                <a:solidFill>
                  <a:srgbClr val="000000"/>
                </a:solidFill>
              </a:rPr>
              <a:t>(E. Tufte, Graphics Press, 2001)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main focus: information visualization, infographics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for visualization designers and graphics artists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15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500" b="1">
                <a:solidFill>
                  <a:srgbClr val="7575D1"/>
                </a:solidFill>
              </a:rPr>
              <a:t>Show Me the Numbers – Designing Tables and Graphs </a:t>
            </a:r>
            <a:r>
              <a:rPr lang="en-US" altLang="en-US" sz="1500">
                <a:solidFill>
                  <a:srgbClr val="000000"/>
                </a:solidFill>
              </a:rPr>
              <a:t>(S. Few, Analytic Press, 2012)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main focus: information visualization, infographics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500">
                <a:solidFill>
                  <a:srgbClr val="000000"/>
                </a:solidFill>
              </a:rPr>
              <a:t> for visualization designers and graphics artists</a:t>
            </a:r>
          </a:p>
          <a:p>
            <a:pPr eaLnBrk="1" hangingPunct="1"/>
            <a:endParaRPr lang="en-US" altLang="en-US" sz="1500">
              <a:solidFill>
                <a:srgbClr val="000000"/>
              </a:solidFill>
            </a:endParaRPr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507AF84B-1FCD-4D53-B4B0-C071E436F4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4419601"/>
            <a:ext cx="762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7">
            <a:extLst>
              <a:ext uri="{FF2B5EF4-FFF2-40B4-BE49-F238E27FC236}">
                <a16:creationId xmlns:a16="http://schemas.microsoft.com/office/drawing/2014/main" id="{90B36AF6-2DCB-4795-8737-08C0760031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0" y="3489326"/>
            <a:ext cx="7366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8">
            <a:extLst>
              <a:ext uri="{FF2B5EF4-FFF2-40B4-BE49-F238E27FC236}">
                <a16:creationId xmlns:a16="http://schemas.microsoft.com/office/drawing/2014/main" id="{8EE2B974-815B-4C01-A6CD-D25F4432B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850" y="2590800"/>
            <a:ext cx="6921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9">
            <a:extLst>
              <a:ext uri="{FF2B5EF4-FFF2-40B4-BE49-F238E27FC236}">
                <a16:creationId xmlns:a16="http://schemas.microsoft.com/office/drawing/2014/main" id="{39D41BEB-A1CF-443D-99E2-DDFBE8D116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0" y="1600201"/>
            <a:ext cx="73025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1">
            <a:extLst>
              <a:ext uri="{FF2B5EF4-FFF2-40B4-BE49-F238E27FC236}">
                <a16:creationId xmlns:a16="http://schemas.microsoft.com/office/drawing/2014/main" id="{20044AEC-2BA0-4889-B434-F90BEDDA5B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26" y="642939"/>
            <a:ext cx="7223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6525B1-A438-47E6-8762-59D474A0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869D4B-BAF3-4742-98D2-18752403FA87}"/>
              </a:ext>
            </a:extLst>
          </p:cNvPr>
          <p:cNvSpPr/>
          <p:nvPr/>
        </p:nvSpPr>
        <p:spPr>
          <a:xfrm>
            <a:off x="2590800" y="1337964"/>
            <a:ext cx="4648200" cy="4648200"/>
          </a:xfrm>
          <a:prstGeom prst="ellipse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CDA889-5607-4EC7-87E8-9DF8AD9C7D88}"/>
              </a:ext>
            </a:extLst>
          </p:cNvPr>
          <p:cNvSpPr/>
          <p:nvPr/>
        </p:nvSpPr>
        <p:spPr>
          <a:xfrm>
            <a:off x="5415967" y="1299864"/>
            <a:ext cx="4724399" cy="4724399"/>
          </a:xfrm>
          <a:prstGeom prst="ellipse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B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255BF-FD1B-4842-8555-5FA373F4BE0D}"/>
              </a:ext>
            </a:extLst>
          </p:cNvPr>
          <p:cNvSpPr txBox="1"/>
          <p:nvPr/>
        </p:nvSpPr>
        <p:spPr>
          <a:xfrm>
            <a:off x="5867400" y="3400453"/>
            <a:ext cx="1080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&amp; B</a:t>
            </a:r>
          </a:p>
        </p:txBody>
      </p:sp>
    </p:spTree>
    <p:extLst>
      <p:ext uri="{BB962C8B-B14F-4D97-AF65-F5344CB8AC3E}">
        <p14:creationId xmlns:p14="http://schemas.microsoft.com/office/powerpoint/2010/main" val="120626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ECDD0B-AAE6-495A-BBE8-32D0CD63D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b="4215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59495-AEC5-4470-B9DE-C4062032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vi·su·al·i·za·tion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E4198-B399-4352-AB9A-75ADF5BC5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960884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1. Formation of mental visual images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2. The act or process of interpreting in visual terms or of putting into visible form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76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FC3F5-E5E6-494E-8C77-18437AF7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latin typeface="+mj-lt"/>
              </a:rPr>
              <a:t>Visualization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C809A8-7FAB-4646-975A-F8E24DBB1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Visualization is the process that transforms (abstract) </a:t>
            </a:r>
            <a:r>
              <a:rPr lang="en-US" b="1">
                <a:solidFill>
                  <a:schemeClr val="tx1"/>
                </a:solidFill>
                <a:latin typeface="+mn-lt"/>
              </a:rPr>
              <a:t>data</a:t>
            </a:r>
            <a:r>
              <a:rPr lang="en-US">
                <a:solidFill>
                  <a:schemeClr val="tx1"/>
                </a:solidFill>
                <a:latin typeface="+mn-lt"/>
              </a:rPr>
              <a:t> into </a:t>
            </a:r>
            <a:r>
              <a:rPr lang="en-US" b="1">
                <a:solidFill>
                  <a:schemeClr val="tx1"/>
                </a:solidFill>
                <a:latin typeface="+mn-lt"/>
              </a:rPr>
              <a:t>interactive graphical representations</a:t>
            </a:r>
            <a:r>
              <a:rPr lang="en-US">
                <a:solidFill>
                  <a:schemeClr val="tx1"/>
                </a:solidFill>
                <a:latin typeface="+mn-lt"/>
              </a:rPr>
              <a:t> for the purpose of </a:t>
            </a:r>
            <a:r>
              <a:rPr lang="en-US" b="1">
                <a:solidFill>
                  <a:schemeClr val="tx1"/>
                </a:solidFill>
                <a:latin typeface="+mn-lt"/>
              </a:rPr>
              <a:t>exploration, conﬁrmation, or presentation</a:t>
            </a:r>
            <a:r>
              <a:rPr lang="en-US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A04052E-4EC9-493E-B0D5-4729252F8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0803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2B2032-3AFB-4145-801A-F7718E5E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Data </a:t>
            </a:r>
            <a:r>
              <a:rPr lang="en-US" dirty="0">
                <a:solidFill>
                  <a:srgbClr val="0070C0"/>
                </a:solidFill>
              </a:rPr>
              <a:t>Accessible</a:t>
            </a:r>
          </a:p>
          <a:p>
            <a:r>
              <a:rPr lang="en-US" dirty="0"/>
              <a:t>Combines Strengths of </a:t>
            </a:r>
            <a:r>
              <a:rPr lang="en-US" dirty="0">
                <a:solidFill>
                  <a:srgbClr val="00B0F0"/>
                </a:solidFill>
              </a:rPr>
              <a:t>humans and computers</a:t>
            </a:r>
          </a:p>
          <a:p>
            <a:r>
              <a:rPr lang="en-US" dirty="0"/>
              <a:t>Enables </a:t>
            </a:r>
            <a:r>
              <a:rPr lang="en-US" dirty="0">
                <a:solidFill>
                  <a:schemeClr val="accent5"/>
                </a:solidFill>
              </a:rPr>
              <a:t>insight</a:t>
            </a:r>
          </a:p>
          <a:p>
            <a:r>
              <a:rPr lang="en-US" dirty="0">
                <a:solidFill>
                  <a:srgbClr val="7030A0"/>
                </a:solidFill>
              </a:rPr>
              <a:t>Communicates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A16AF9-F932-4625-B7BE-1D953CCE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Visualization…</a:t>
            </a:r>
          </a:p>
        </p:txBody>
      </p:sp>
    </p:spTree>
    <p:extLst>
      <p:ext uri="{BB962C8B-B14F-4D97-AF65-F5344CB8AC3E}">
        <p14:creationId xmlns:p14="http://schemas.microsoft.com/office/powerpoint/2010/main" val="374656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8B0EA4-723E-42E7-A20B-E50EABBA1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600"/>
            <a:ext cx="10515600" cy="14477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“Visualization is really about external cognition, that is, how resources outside the mind can be used to boost the cognitive capabilities of the mind.”  - Stuart Card</a:t>
            </a:r>
          </a:p>
        </p:txBody>
      </p:sp>
    </p:spTree>
    <p:extLst>
      <p:ext uri="{BB962C8B-B14F-4D97-AF65-F5344CB8AC3E}">
        <p14:creationId xmlns:p14="http://schemas.microsoft.com/office/powerpoint/2010/main" val="14166181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ollege of Sci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33"/>
      </a:accent1>
      <a:accent2>
        <a:srgbClr val="FFCC33"/>
      </a:accent2>
      <a:accent3>
        <a:srgbClr val="007DC5"/>
      </a:accent3>
      <a:accent4>
        <a:srgbClr val="A62380"/>
      </a:accent4>
      <a:accent5>
        <a:srgbClr val="F37021"/>
      </a:accent5>
      <a:accent6>
        <a:srgbClr val="BCD631"/>
      </a:accent6>
      <a:hlink>
        <a:srgbClr val="3EC2CF"/>
      </a:hlink>
      <a:folHlink>
        <a:srgbClr val="6B469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2519</Words>
  <Application>Microsoft Office PowerPoint</Application>
  <PresentationFormat>Widescreen</PresentationFormat>
  <Paragraphs>640</Paragraphs>
  <Slides>49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Zapf Dingbats</vt:lpstr>
      <vt:lpstr>Trebuchet MS</vt:lpstr>
      <vt:lpstr>Arial</vt:lpstr>
      <vt:lpstr>Symbol</vt:lpstr>
      <vt:lpstr>Myriad Pro</vt:lpstr>
      <vt:lpstr>Times</vt:lpstr>
      <vt:lpstr>Calibri</vt:lpstr>
      <vt:lpstr>Custom Design</vt:lpstr>
      <vt:lpstr>Bitmap Image</vt:lpstr>
      <vt:lpstr>Scientific and Statistical Visualization</vt:lpstr>
      <vt:lpstr>Michael Eagle, Ph.D.</vt:lpstr>
      <vt:lpstr>PowerPoint Presentation</vt:lpstr>
      <vt:lpstr>PowerPoint Presentation</vt:lpstr>
      <vt:lpstr>Venn Diagram</vt:lpstr>
      <vt:lpstr>vi·su·al·i·za·tion</vt:lpstr>
      <vt:lpstr>Visualization</vt:lpstr>
      <vt:lpstr>Good Data Visualization…</vt:lpstr>
      <vt:lpstr>PowerPoint Presentation</vt:lpstr>
      <vt:lpstr>Communication</vt:lpstr>
      <vt:lpstr>Purpose of Visualization</vt:lpstr>
      <vt:lpstr>Example: Communication</vt:lpstr>
      <vt:lpstr>Example: Exploration</vt:lpstr>
      <vt:lpstr>PowerPoint Presentation</vt:lpstr>
      <vt:lpstr>Ability Matrix</vt:lpstr>
      <vt:lpstr>Why Use Computers?</vt:lpstr>
      <vt:lpstr>Interactive Visualization</vt:lpstr>
      <vt:lpstr>Why use Computers?</vt:lpstr>
      <vt:lpstr>Statistics Only</vt:lpstr>
      <vt:lpstr>PowerPoint Presentation</vt:lpstr>
      <vt:lpstr>What is Data Visualization (for)?</vt:lpstr>
      <vt:lpstr>Context of Visualization Subfields</vt:lpstr>
      <vt:lpstr>The Visualization Pipeline</vt:lpstr>
      <vt:lpstr>Why is Visualization Useful?</vt:lpstr>
      <vt:lpstr>When is visualization useful?</vt:lpstr>
      <vt:lpstr>When is visualization NOT useful?</vt:lpstr>
      <vt:lpstr>Visualization examples: Engineering sciences</vt:lpstr>
      <vt:lpstr>Visualization examples: Material/biosciences</vt:lpstr>
      <vt:lpstr>Visualization examples: Medical sciences</vt:lpstr>
      <vt:lpstr>Visualization examples: Geosciences</vt:lpstr>
      <vt:lpstr>Visualization examples: Abstract data</vt:lpstr>
      <vt:lpstr>Visualization examples: Infographics</vt:lpstr>
      <vt:lpstr>SciVis vs InfoVis vs Infographics</vt:lpstr>
      <vt:lpstr>Scientific Visualization – Basic data Characteristics</vt:lpstr>
      <vt:lpstr>Scientific Visualization – The Dataset</vt:lpstr>
      <vt:lpstr>Our input: Dataset examples</vt:lpstr>
      <vt:lpstr>Our output: The image</vt:lpstr>
      <vt:lpstr>Functional view on visualization</vt:lpstr>
      <vt:lpstr>Visualization Challenges</vt:lpstr>
      <vt:lpstr>Simple Solutions</vt:lpstr>
      <vt:lpstr>More complex cases</vt:lpstr>
      <vt:lpstr>Visualization challenges (cont’d)</vt:lpstr>
      <vt:lpstr>Information Visualization – Data Characteristics</vt:lpstr>
      <vt:lpstr>Information Visualization – Attributes</vt:lpstr>
      <vt:lpstr>Information Visualization – Attributes (cont’d)</vt:lpstr>
      <vt:lpstr>Information Visualization – Pipeline Characteristics</vt:lpstr>
      <vt:lpstr>Information Visualization – Filtering</vt:lpstr>
      <vt:lpstr>Summary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and Statistical Visualization</dc:title>
  <dc:creator>Maiku Iguru</dc:creator>
  <cp:lastModifiedBy>Maiku Iguru</cp:lastModifiedBy>
  <cp:revision>5</cp:revision>
  <dcterms:created xsi:type="dcterms:W3CDTF">2019-01-22T20:42:07Z</dcterms:created>
  <dcterms:modified xsi:type="dcterms:W3CDTF">2019-01-23T00:24:48Z</dcterms:modified>
</cp:coreProperties>
</file>